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8" r:id="rId2"/>
    <p:sldId id="259" r:id="rId3"/>
    <p:sldId id="257" r:id="rId4"/>
    <p:sldId id="260" r:id="rId5"/>
    <p:sldId id="261" r:id="rId6"/>
    <p:sldId id="262" r:id="rId7"/>
    <p:sldId id="273" r:id="rId8"/>
    <p:sldId id="263" r:id="rId9"/>
    <p:sldId id="264" r:id="rId10"/>
    <p:sldId id="265" r:id="rId11"/>
    <p:sldId id="266" r:id="rId12"/>
    <p:sldId id="279" r:id="rId13"/>
    <p:sldId id="267" r:id="rId14"/>
    <p:sldId id="268" r:id="rId15"/>
    <p:sldId id="280" r:id="rId16"/>
    <p:sldId id="269" r:id="rId17"/>
    <p:sldId id="270" r:id="rId18"/>
    <p:sldId id="271" r:id="rId19"/>
    <p:sldId id="272" r:id="rId20"/>
    <p:sldId id="287" r:id="rId21"/>
    <p:sldId id="276" r:id="rId22"/>
    <p:sldId id="282" r:id="rId23"/>
    <p:sldId id="281" r:id="rId24"/>
    <p:sldId id="284" r:id="rId25"/>
    <p:sldId id="283" r:id="rId26"/>
    <p:sldId id="285" r:id="rId27"/>
    <p:sldId id="277" r:id="rId28"/>
    <p:sldId id="288" r:id="rId29"/>
    <p:sldId id="278" r:id="rId30"/>
    <p:sldId id="286" r:id="rId31"/>
    <p:sldId id="274" r:id="rId32"/>
    <p:sldId id="27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63" autoAdjust="0"/>
  </p:normalViewPr>
  <p:slideViewPr>
    <p:cSldViewPr snapToGrid="0">
      <p:cViewPr varScale="1">
        <p:scale>
          <a:sx n="71" d="100"/>
          <a:sy n="71" d="100"/>
        </p:scale>
        <p:origin x="110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E77478-EA32-4122-B3D9-0ADBE0C1027A}" type="datetimeFigureOut">
              <a:rPr lang="en-US" smtClean="0"/>
              <a:t>7/9/2021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643024-B19F-4B22-B545-C7EB4F335070}" type="slidenum">
              <a:rPr lang="en-US" smtClean="0"/>
              <a:t>‹#›</a:t>
            </a:fld>
            <a:endParaRPr lang="en-US"/>
          </a:p>
        </p:txBody>
      </p:sp>
    </p:spTree>
    <p:extLst>
      <p:ext uri="{BB962C8B-B14F-4D97-AF65-F5344CB8AC3E}">
        <p14:creationId xmlns:p14="http://schemas.microsoft.com/office/powerpoint/2010/main" val="3971407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0F23983-F1C8-4732-87AF-827368BA1523}" type="slidenum">
              <a:rPr lang="en-US" smtClean="0"/>
              <a:t>1</a:t>
            </a:fld>
            <a:endParaRPr lang="en-US"/>
          </a:p>
        </p:txBody>
      </p:sp>
    </p:spTree>
    <p:extLst>
      <p:ext uri="{BB962C8B-B14F-4D97-AF65-F5344CB8AC3E}">
        <p14:creationId xmlns:p14="http://schemas.microsoft.com/office/powerpoint/2010/main" val="3490812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43024-B19F-4B22-B545-C7EB4F335070}" type="slidenum">
              <a:rPr lang="en-US" smtClean="0"/>
              <a:t>11</a:t>
            </a:fld>
            <a:endParaRPr lang="en-US"/>
          </a:p>
        </p:txBody>
      </p:sp>
    </p:spTree>
    <p:extLst>
      <p:ext uri="{BB962C8B-B14F-4D97-AF65-F5344CB8AC3E}">
        <p14:creationId xmlns:p14="http://schemas.microsoft.com/office/powerpoint/2010/main" val="209919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Kaggle</a:t>
            </a:r>
          </a:p>
          <a:p>
            <a:r>
              <a:rPr lang="en-US" sz="1800" b="0" i="0" u="none" strike="noStrike" baseline="0" dirty="0">
                <a:solidFill>
                  <a:srgbClr val="000000"/>
                </a:solidFill>
                <a:latin typeface="Times New Roman" panose="02020603050405020304" pitchFamily="18" charset="0"/>
              </a:rPr>
              <a:t>The dataset is a CSV file consists of 7049 gray-scale images. Each row contains the (x, y) coordinates for 15 key-points, and image data as row-ordered list of pixels in the last (31st) column. Each predicted key-point is specified by an (x, y) real-valued pair in the space of pixel indices. The 15 key-points represent the following elements of the face: </a:t>
            </a:r>
          </a:p>
          <a:p>
            <a:r>
              <a:rPr lang="en-US" sz="1800" b="0" i="0" u="none" strike="noStrike" baseline="0" dirty="0" err="1">
                <a:solidFill>
                  <a:srgbClr val="000000"/>
                </a:solidFill>
                <a:latin typeface="Times New Roman" panose="02020603050405020304" pitchFamily="18" charset="0"/>
              </a:rPr>
              <a:t>left_eye_center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right_eye_center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left_eye_inner_corner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left_eye_outer_corner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right_eye_inner_corner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right_eye_outer_corner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left_eyebrow_inner_end</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left_eyebrow_outer_end</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right_eyebrow_inner_end</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right_eyebrow_outer_end</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nose_tip</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mouth_left_corner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mouth_right_corner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mouth_center_top_lip</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mouth_center_bottom_lip</a:t>
            </a:r>
            <a:r>
              <a:rPr lang="en-US" sz="1800" b="0" i="0" u="none" strike="noStrike" baseline="0" dirty="0">
                <a:solidFill>
                  <a:srgbClr val="000000"/>
                </a:solidFill>
                <a:latin typeface="Times New Roman" panose="02020603050405020304" pitchFamily="18" charset="0"/>
              </a:rPr>
              <a:t>. </a:t>
            </a:r>
          </a:p>
          <a:p>
            <a:r>
              <a:rPr lang="en-US" sz="1800" b="0" i="0" u="none" strike="noStrike" baseline="0" dirty="0">
                <a:solidFill>
                  <a:srgbClr val="000000"/>
                </a:solidFill>
                <a:latin typeface="Times New Roman" panose="02020603050405020304" pitchFamily="18" charset="0"/>
              </a:rPr>
              <a:t>Left and right refers to the point of view of the subject. </a:t>
            </a:r>
          </a:p>
          <a:p>
            <a:r>
              <a:rPr lang="en-US" sz="1800" b="0" i="0" u="none" strike="noStrike" baseline="0" dirty="0">
                <a:solidFill>
                  <a:srgbClr val="000000"/>
                </a:solidFill>
                <a:latin typeface="Times New Roman" panose="02020603050405020304" pitchFamily="18" charset="0"/>
              </a:rPr>
              <a:t>The input image consists of a list of pixels (ordered by row), as integers in (0,255) range. The images size is 96x96 pixels. </a:t>
            </a:r>
            <a:endParaRPr lang="en-US" dirty="0"/>
          </a:p>
        </p:txBody>
      </p:sp>
      <p:sp>
        <p:nvSpPr>
          <p:cNvPr id="4" name="Slide Number Placeholder 3"/>
          <p:cNvSpPr>
            <a:spLocks noGrp="1"/>
          </p:cNvSpPr>
          <p:nvPr>
            <p:ph type="sldNum" sz="quarter" idx="5"/>
          </p:nvPr>
        </p:nvSpPr>
        <p:spPr/>
        <p:txBody>
          <a:bodyPr/>
          <a:lstStyle/>
          <a:p>
            <a:fld id="{A3643024-B19F-4B22-B545-C7EB4F335070}" type="slidenum">
              <a:rPr lang="en-US" smtClean="0"/>
              <a:t>18</a:t>
            </a:fld>
            <a:endParaRPr lang="en-US"/>
          </a:p>
        </p:txBody>
      </p:sp>
    </p:spTree>
    <p:extLst>
      <p:ext uri="{BB962C8B-B14F-4D97-AF65-F5344CB8AC3E}">
        <p14:creationId xmlns:p14="http://schemas.microsoft.com/office/powerpoint/2010/main" val="2008048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Times New Roman" panose="02020603050405020304" pitchFamily="18" charset="0"/>
              </a:rPr>
              <a:t>Source: various sources on the internet </a:t>
            </a:r>
          </a:p>
          <a:p>
            <a:r>
              <a:rPr lang="en-US" sz="1800" b="0" i="0" u="none" strike="noStrike" baseline="0" dirty="0">
                <a:solidFill>
                  <a:srgbClr val="000000"/>
                </a:solidFill>
                <a:latin typeface="Times New Roman" panose="02020603050405020304" pitchFamily="18" charset="0"/>
              </a:rPr>
              <a:t>The eyes dataset contains colored images of eyes, divided into closed eyes and open eyes. Each image has a single eye. The images are different in size and lighting conditions. Lighting conditions are good, normal, and dark. The images have eyes with and without glasses. The dataset is divided into training and testing folders. Training folder contains 9964 images, 7874 open eye images and 2090 closed eye images. Testing folder contains 486 images, 277 open eye images and 209 closed eye images. The dataset is collected from various sources on the internet, in addition to pictures of acquaintances and friends. </a:t>
            </a:r>
            <a:endParaRPr lang="en-US" dirty="0"/>
          </a:p>
        </p:txBody>
      </p:sp>
      <p:sp>
        <p:nvSpPr>
          <p:cNvPr id="4" name="Slide Number Placeholder 3"/>
          <p:cNvSpPr>
            <a:spLocks noGrp="1"/>
          </p:cNvSpPr>
          <p:nvPr>
            <p:ph type="sldNum" sz="quarter" idx="5"/>
          </p:nvPr>
        </p:nvSpPr>
        <p:spPr/>
        <p:txBody>
          <a:bodyPr/>
          <a:lstStyle/>
          <a:p>
            <a:fld id="{A3643024-B19F-4B22-B545-C7EB4F335070}" type="slidenum">
              <a:rPr lang="en-US" smtClean="0"/>
              <a:t>19</a:t>
            </a:fld>
            <a:endParaRPr lang="en-US"/>
          </a:p>
        </p:txBody>
      </p:sp>
    </p:spTree>
    <p:extLst>
      <p:ext uri="{BB962C8B-B14F-4D97-AF65-F5344CB8AC3E}">
        <p14:creationId xmlns:p14="http://schemas.microsoft.com/office/powerpoint/2010/main" val="1896931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Inception</a:t>
            </a:r>
            <a:r>
              <a:rPr lang="en-US" dirty="0"/>
              <a:t> is a convolutional neural network architecture introduced by Google which achieved top results in ImageNet Large Scale Visual Recognition Challenge 2014.</a:t>
            </a:r>
          </a:p>
          <a:p>
            <a:endParaRPr lang="en-US" dirty="0"/>
          </a:p>
          <a:p>
            <a:r>
              <a:rPr lang="en-US" dirty="0">
                <a:effectLst/>
              </a:rPr>
              <a:t>How can you detect eye in OpenCV?</a:t>
            </a:r>
          </a:p>
          <a:p>
            <a:r>
              <a:rPr lang="en-US" dirty="0" err="1">
                <a:effectLst/>
              </a:rPr>
              <a:t>Haar</a:t>
            </a:r>
            <a:r>
              <a:rPr lang="en-US" dirty="0">
                <a:effectLst/>
              </a:rPr>
              <a:t>-cascade </a:t>
            </a:r>
            <a:r>
              <a:rPr lang="en-US" b="1" dirty="0">
                <a:effectLst/>
              </a:rPr>
              <a:t>Detection</a:t>
            </a:r>
            <a:r>
              <a:rPr lang="en-US" dirty="0">
                <a:effectLst/>
              </a:rPr>
              <a:t> in </a:t>
            </a:r>
            <a:r>
              <a:rPr lang="en-US" b="1" dirty="0">
                <a:effectLst/>
              </a:rPr>
              <a:t>OpenCV</a:t>
            </a:r>
            <a:br>
              <a:rPr lang="en-US" dirty="0">
                <a:effectLst/>
              </a:rPr>
            </a:br>
            <a:r>
              <a:rPr lang="en-US" dirty="0">
                <a:effectLst/>
              </a:rPr>
              <a:t>First, a cv::</a:t>
            </a:r>
            <a:r>
              <a:rPr lang="en-US" dirty="0" err="1">
                <a:effectLst/>
              </a:rPr>
              <a:t>CascadeClassifier</a:t>
            </a:r>
            <a:r>
              <a:rPr lang="en-US" dirty="0">
                <a:effectLst/>
              </a:rPr>
              <a:t> is created and the necessary XML file is loaded using the cv::</a:t>
            </a:r>
            <a:r>
              <a:rPr lang="en-US" dirty="0" err="1">
                <a:effectLst/>
              </a:rPr>
              <a:t>CascadeClassifier</a:t>
            </a:r>
            <a:r>
              <a:rPr lang="en-US" dirty="0">
                <a:effectLst/>
              </a:rPr>
              <a:t>::load method. Afterwards, the </a:t>
            </a:r>
            <a:r>
              <a:rPr lang="en-US" b="1" dirty="0">
                <a:effectLst/>
              </a:rPr>
              <a:t>detection</a:t>
            </a:r>
            <a:r>
              <a:rPr lang="en-US" dirty="0">
                <a:effectLst/>
              </a:rPr>
              <a:t> is done using the cv::</a:t>
            </a:r>
            <a:r>
              <a:rPr lang="en-US" dirty="0" err="1">
                <a:effectLst/>
              </a:rPr>
              <a:t>CascadeClassifier</a:t>
            </a:r>
            <a:r>
              <a:rPr lang="en-US" dirty="0">
                <a:effectLst/>
              </a:rPr>
              <a:t>::</a:t>
            </a:r>
            <a:r>
              <a:rPr lang="en-US" dirty="0" err="1">
                <a:effectLst/>
              </a:rPr>
              <a:t>detectMultiScale</a:t>
            </a:r>
            <a:r>
              <a:rPr lang="en-US" dirty="0">
                <a:effectLst/>
              </a:rPr>
              <a:t> method, which returns boundary rectangles for the detected faces or </a:t>
            </a:r>
            <a:r>
              <a:rPr lang="en-US" b="1" dirty="0">
                <a:effectLst/>
              </a:rPr>
              <a:t>eyes</a:t>
            </a:r>
            <a:r>
              <a:rPr lang="en-US" dirty="0">
                <a:effectLst/>
              </a:rPr>
              <a:t>.</a:t>
            </a:r>
          </a:p>
          <a:p>
            <a:endParaRPr lang="en-US" dirty="0"/>
          </a:p>
          <a:p>
            <a:endParaRPr lang="en-US" dirty="0"/>
          </a:p>
        </p:txBody>
      </p:sp>
      <p:sp>
        <p:nvSpPr>
          <p:cNvPr id="4" name="Slide Number Placeholder 3"/>
          <p:cNvSpPr>
            <a:spLocks noGrp="1"/>
          </p:cNvSpPr>
          <p:nvPr>
            <p:ph type="sldNum" sz="quarter" idx="5"/>
          </p:nvPr>
        </p:nvSpPr>
        <p:spPr/>
        <p:txBody>
          <a:bodyPr/>
          <a:lstStyle/>
          <a:p>
            <a:fld id="{A3643024-B19F-4B22-B545-C7EB4F335070}" type="slidenum">
              <a:rPr lang="en-US" smtClean="0"/>
              <a:t>21</a:t>
            </a:fld>
            <a:endParaRPr lang="en-US"/>
          </a:p>
        </p:txBody>
      </p:sp>
    </p:spTree>
    <p:extLst>
      <p:ext uri="{BB962C8B-B14F-4D97-AF65-F5344CB8AC3E}">
        <p14:creationId xmlns:p14="http://schemas.microsoft.com/office/powerpoint/2010/main" val="1097778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Small eyes dataset: 1000 images, solve with augmentation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Unbalanced dataset: open &gt;&gt;&gt;&gt;&gt; closed</a:t>
            </a:r>
          </a:p>
        </p:txBody>
      </p:sp>
      <p:sp>
        <p:nvSpPr>
          <p:cNvPr id="4" name="Slide Number Placeholder 3"/>
          <p:cNvSpPr>
            <a:spLocks noGrp="1"/>
          </p:cNvSpPr>
          <p:nvPr>
            <p:ph type="sldNum" sz="quarter" idx="5"/>
          </p:nvPr>
        </p:nvSpPr>
        <p:spPr/>
        <p:txBody>
          <a:bodyPr/>
          <a:lstStyle/>
          <a:p>
            <a:fld id="{A3643024-B19F-4B22-B545-C7EB4F335070}" type="slidenum">
              <a:rPr lang="en-US" smtClean="0"/>
              <a:t>22</a:t>
            </a:fld>
            <a:endParaRPr lang="en-US"/>
          </a:p>
        </p:txBody>
      </p:sp>
    </p:spTree>
    <p:extLst>
      <p:ext uri="{BB962C8B-B14F-4D97-AF65-F5344CB8AC3E}">
        <p14:creationId xmlns:p14="http://schemas.microsoft.com/office/powerpoint/2010/main" val="2124441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Infrared Camera integration to the system to improve detection and classification in poor light condition.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To make the system easier of daily use, we may convert it into a mobile application using </a:t>
            </a:r>
            <a:r>
              <a:rPr lang="en-US" sz="1200" dirty="0" err="1"/>
              <a:t>TFLite</a:t>
            </a:r>
            <a:r>
              <a:rPr lang="en-US" sz="1200" dirty="0"/>
              <a:t> and java OpenCV.</a:t>
            </a:r>
          </a:p>
          <a:p>
            <a:endParaRPr lang="en-US" dirty="0"/>
          </a:p>
        </p:txBody>
      </p:sp>
      <p:sp>
        <p:nvSpPr>
          <p:cNvPr id="4" name="Slide Number Placeholder 3"/>
          <p:cNvSpPr>
            <a:spLocks noGrp="1"/>
          </p:cNvSpPr>
          <p:nvPr>
            <p:ph type="sldNum" sz="quarter" idx="5"/>
          </p:nvPr>
        </p:nvSpPr>
        <p:spPr/>
        <p:txBody>
          <a:bodyPr/>
          <a:lstStyle/>
          <a:p>
            <a:fld id="{A3643024-B19F-4B22-B545-C7EB4F335070}" type="slidenum">
              <a:rPr lang="en-US" smtClean="0"/>
              <a:t>29</a:t>
            </a:fld>
            <a:endParaRPr lang="en-US"/>
          </a:p>
        </p:txBody>
      </p:sp>
    </p:spTree>
    <p:extLst>
      <p:ext uri="{BB962C8B-B14F-4D97-AF65-F5344CB8AC3E}">
        <p14:creationId xmlns:p14="http://schemas.microsoft.com/office/powerpoint/2010/main" val="1126048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43024-B19F-4B22-B545-C7EB4F335070}" type="slidenum">
              <a:rPr lang="en-US" smtClean="0"/>
              <a:t>30</a:t>
            </a:fld>
            <a:endParaRPr lang="en-US"/>
          </a:p>
        </p:txBody>
      </p:sp>
    </p:spTree>
    <p:extLst>
      <p:ext uri="{BB962C8B-B14F-4D97-AF65-F5344CB8AC3E}">
        <p14:creationId xmlns:p14="http://schemas.microsoft.com/office/powerpoint/2010/main" val="235102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3165986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0D37C-6E27-40DD-A5D7-B5714EF7C281}" type="datetimeFigureOut">
              <a:rPr lang="en-US" smtClean="0"/>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1210256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2940651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1207146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1083401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793989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611424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3235849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2332631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1515622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C0D37C-6E27-40DD-A5D7-B5714EF7C281}" type="datetimeFigureOut">
              <a:rPr lang="en-US" smtClean="0"/>
              <a:t>7/9/2021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206175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C0D37C-6E27-40DD-A5D7-B5714EF7C281}" type="datetimeFigureOut">
              <a:rPr lang="en-US" smtClean="0"/>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246859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C0D37C-6E27-40DD-A5D7-B5714EF7C281}" type="datetimeFigureOut">
              <a:rPr lang="en-US" smtClean="0"/>
              <a:t>7/9/2021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2380094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C0D37C-6E27-40DD-A5D7-B5714EF7C281}" type="datetimeFigureOut">
              <a:rPr lang="en-US" smtClean="0"/>
              <a:t>7/9/2021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365607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0D37C-6E27-40DD-A5D7-B5714EF7C281}" type="datetimeFigureOut">
              <a:rPr lang="en-US" smtClean="0"/>
              <a:t>7/9/2021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215157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0D37C-6E27-40DD-A5D7-B5714EF7C281}" type="datetimeFigureOut">
              <a:rPr lang="en-US" smtClean="0"/>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4018148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FC0D37C-6E27-40DD-A5D7-B5714EF7C281}" type="datetimeFigureOut">
              <a:rPr lang="en-US" smtClean="0"/>
              <a:t>7/9/2021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03C838-D569-429D-A308-E348CAE625FF}" type="slidenum">
              <a:rPr lang="en-US" smtClean="0"/>
              <a:t>‹#›</a:t>
            </a:fld>
            <a:endParaRPr lang="en-US"/>
          </a:p>
        </p:txBody>
      </p:sp>
    </p:spTree>
    <p:extLst>
      <p:ext uri="{BB962C8B-B14F-4D97-AF65-F5344CB8AC3E}">
        <p14:creationId xmlns:p14="http://schemas.microsoft.com/office/powerpoint/2010/main" val="2903729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FC0D37C-6E27-40DD-A5D7-B5714EF7C281}" type="datetimeFigureOut">
              <a:rPr lang="en-US" smtClean="0"/>
              <a:t>7/9/2021</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C03C838-D569-429D-A308-E348CAE625FF}" type="slidenum">
              <a:rPr lang="en-US" smtClean="0"/>
              <a:t>‹#›</a:t>
            </a:fld>
            <a:endParaRPr lang="en-US"/>
          </a:p>
        </p:txBody>
      </p:sp>
    </p:spTree>
    <p:extLst>
      <p:ext uri="{BB962C8B-B14F-4D97-AF65-F5344CB8AC3E}">
        <p14:creationId xmlns:p14="http://schemas.microsoft.com/office/powerpoint/2010/main" val="28931778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519-5014-48EB-A161-4571C4EF058E}"/>
              </a:ext>
            </a:extLst>
          </p:cNvPr>
          <p:cNvSpPr>
            <a:spLocks noGrp="1"/>
          </p:cNvSpPr>
          <p:nvPr>
            <p:ph type="ctrTitle"/>
          </p:nvPr>
        </p:nvSpPr>
        <p:spPr>
          <a:xfrm>
            <a:off x="2177592" y="238094"/>
            <a:ext cx="9214756" cy="986060"/>
          </a:xfrm>
        </p:spPr>
        <p:txBody>
          <a:bodyPr>
            <a:noAutofit/>
          </a:bodyPr>
          <a:lstStyle/>
          <a:p>
            <a:pPr algn="ctr"/>
            <a:r>
              <a:rPr lang="en-US" sz="5400" b="1" dirty="0">
                <a:solidFill>
                  <a:srgbClr val="0070C0"/>
                </a:solidFill>
              </a:rPr>
              <a:t>   Driver Drowsiness Detection</a:t>
            </a:r>
          </a:p>
        </p:txBody>
      </p:sp>
      <p:sp>
        <p:nvSpPr>
          <p:cNvPr id="3" name="Subtitle 2">
            <a:extLst>
              <a:ext uri="{FF2B5EF4-FFF2-40B4-BE49-F238E27FC236}">
                <a16:creationId xmlns:a16="http://schemas.microsoft.com/office/drawing/2014/main" id="{13FD8C42-A2B1-4D53-8295-7CB0BEF1E8AB}"/>
              </a:ext>
            </a:extLst>
          </p:cNvPr>
          <p:cNvSpPr>
            <a:spLocks noGrp="1"/>
          </p:cNvSpPr>
          <p:nvPr>
            <p:ph type="subTitle" idx="1"/>
          </p:nvPr>
        </p:nvSpPr>
        <p:spPr>
          <a:xfrm>
            <a:off x="5335571" y="1367845"/>
            <a:ext cx="6167451" cy="5241303"/>
          </a:xfrm>
        </p:spPr>
        <p:txBody>
          <a:bodyPr>
            <a:noAutofit/>
          </a:bodyPr>
          <a:lstStyle/>
          <a:p>
            <a:pPr marL="0" indent="0" algn="l">
              <a:buNone/>
            </a:pPr>
            <a:r>
              <a:rPr lang="en-US" sz="2600" b="1" i="1" u="sng" dirty="0"/>
              <a:t>Team Members:</a:t>
            </a:r>
          </a:p>
          <a:p>
            <a:pPr marL="571500" indent="-571500" algn="l">
              <a:buFont typeface="Arial" panose="020B0604020202020204" pitchFamily="34" charset="0"/>
              <a:buChar char="•"/>
            </a:pPr>
            <a:r>
              <a:rPr lang="en-US" sz="2600" dirty="0"/>
              <a:t>Radwa Ayman Mohamed</a:t>
            </a:r>
          </a:p>
          <a:p>
            <a:pPr marL="571500" indent="-571500" algn="l">
              <a:buFont typeface="Arial" panose="020B0604020202020204" pitchFamily="34" charset="0"/>
              <a:buChar char="•"/>
            </a:pPr>
            <a:r>
              <a:rPr lang="en-US" sz="2600" dirty="0"/>
              <a:t>Mahmoud Ashraf Farouk</a:t>
            </a:r>
          </a:p>
          <a:p>
            <a:pPr marL="571500" indent="-571500" algn="l">
              <a:buFont typeface="Arial" panose="020B0604020202020204" pitchFamily="34" charset="0"/>
              <a:buChar char="•"/>
            </a:pPr>
            <a:r>
              <a:rPr lang="en-US" sz="2600" dirty="0"/>
              <a:t>Mohamed </a:t>
            </a:r>
            <a:r>
              <a:rPr lang="en-US" sz="2600" dirty="0" err="1"/>
              <a:t>Abdelaty</a:t>
            </a:r>
            <a:r>
              <a:rPr lang="en-US" sz="2600" dirty="0"/>
              <a:t> Mustafa</a:t>
            </a:r>
          </a:p>
          <a:p>
            <a:pPr marL="571500" indent="-571500" algn="l">
              <a:buFont typeface="Arial" panose="020B0604020202020204" pitchFamily="34" charset="0"/>
              <a:buChar char="•"/>
            </a:pPr>
            <a:r>
              <a:rPr lang="en-US" sz="2600" dirty="0"/>
              <a:t>Mohamed Ali Mustafa</a:t>
            </a:r>
          </a:p>
          <a:p>
            <a:pPr marL="571500" indent="-571500" algn="l">
              <a:buFont typeface="Arial" panose="020B0604020202020204" pitchFamily="34" charset="0"/>
              <a:buChar char="•"/>
            </a:pPr>
            <a:r>
              <a:rPr lang="en-US" sz="2600" dirty="0"/>
              <a:t>Mohamed Amr Farouk</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2600" b="1" i="1" u="sng" strike="noStrike" kern="0" cap="none" spc="0" normalizeH="0" baseline="0" noProof="0" dirty="0">
                <a:ln>
                  <a:noFill/>
                </a:ln>
                <a:effectLst/>
                <a:uLnTx/>
                <a:uFillTx/>
                <a:latin typeface="+mn-lt"/>
                <a:ea typeface="+mn-ea"/>
                <a:cs typeface="+mn-cs"/>
              </a:rPr>
              <a:t>Supervisors:</a:t>
            </a:r>
          </a:p>
          <a:p>
            <a:pPr marL="571500" marR="0" indent="-571500" algn="l" rtl="0">
              <a:lnSpc>
                <a:spcPct val="170000"/>
              </a:lnSpc>
              <a:spcBef>
                <a:spcPts val="0"/>
              </a:spcBef>
              <a:spcAft>
                <a:spcPts val="0"/>
              </a:spcAft>
              <a:buFont typeface="Arial" panose="020B0604020202020204" pitchFamily="34" charset="0"/>
              <a:buChar char="•"/>
            </a:pPr>
            <a:r>
              <a:rPr lang="en-US" sz="2600" dirty="0">
                <a:effectLst/>
                <a:ea typeface="Times New Roman" panose="02020603050405020304" pitchFamily="18" charset="0"/>
                <a:cs typeface="Times New Roman" panose="02020603050405020304" pitchFamily="18" charset="0"/>
              </a:rPr>
              <a:t>Dr. </a:t>
            </a:r>
            <a:r>
              <a:rPr lang="en-US" sz="2600" dirty="0" err="1">
                <a:effectLst/>
                <a:ea typeface="Times New Roman" panose="02020603050405020304" pitchFamily="18" charset="0"/>
                <a:cs typeface="Times New Roman" panose="02020603050405020304" pitchFamily="18" charset="0"/>
              </a:rPr>
              <a:t>Salsabil</a:t>
            </a:r>
            <a:r>
              <a:rPr lang="en-US" sz="2600" dirty="0">
                <a:effectLst/>
                <a:ea typeface="Times New Roman" panose="02020603050405020304" pitchFamily="18" charset="0"/>
                <a:cs typeface="Times New Roman" panose="02020603050405020304" pitchFamily="18" charset="0"/>
              </a:rPr>
              <a:t> Amin</a:t>
            </a:r>
            <a:endParaRPr lang="en-US" sz="2600" dirty="0">
              <a:effectLst/>
              <a:ea typeface="Times New Roman" panose="02020603050405020304" pitchFamily="18" charset="0"/>
            </a:endParaRPr>
          </a:p>
          <a:p>
            <a:pPr marL="571500" marR="0" indent="-571500" algn="l" rtl="0">
              <a:lnSpc>
                <a:spcPct val="170000"/>
              </a:lnSpc>
              <a:spcBef>
                <a:spcPts val="0"/>
              </a:spcBef>
              <a:spcAft>
                <a:spcPts val="0"/>
              </a:spcAft>
              <a:buFont typeface="Arial" panose="020B0604020202020204" pitchFamily="34" charset="0"/>
              <a:buChar char="•"/>
            </a:pPr>
            <a:r>
              <a:rPr lang="en-US" sz="2600" dirty="0">
                <a:effectLst/>
                <a:ea typeface="Times New Roman" panose="02020603050405020304" pitchFamily="18" charset="0"/>
                <a:cs typeface="Times New Roman" panose="02020603050405020304" pitchFamily="18" charset="0"/>
              </a:rPr>
              <a:t>TA. Dina Mohamed </a:t>
            </a:r>
            <a:r>
              <a:rPr lang="en-US" sz="2600" dirty="0" err="1">
                <a:effectLst/>
                <a:ea typeface="Times New Roman" panose="02020603050405020304" pitchFamily="18" charset="0"/>
                <a:cs typeface="Times New Roman" panose="02020603050405020304" pitchFamily="18" charset="0"/>
              </a:rPr>
              <a:t>Sherif</a:t>
            </a:r>
            <a:endParaRPr lang="en-US" sz="2600" dirty="0">
              <a:effectLst/>
              <a:ea typeface="Times New Roman" panose="02020603050405020304" pitchFamily="18" charset="0"/>
            </a:endParaRPr>
          </a:p>
          <a:p>
            <a:pPr algn="l"/>
            <a:endParaRPr lang="en-US" sz="2600" dirty="0"/>
          </a:p>
        </p:txBody>
      </p:sp>
      <p:sp>
        <p:nvSpPr>
          <p:cNvPr id="13" name="Oval 12">
            <a:extLst>
              <a:ext uri="{FF2B5EF4-FFF2-40B4-BE49-F238E27FC236}">
                <a16:creationId xmlns:a16="http://schemas.microsoft.com/office/drawing/2014/main" id="{CC22AA76-3827-4EA5-9102-03B802C9F26C}"/>
              </a:ext>
            </a:extLst>
          </p:cNvPr>
          <p:cNvSpPr/>
          <p:nvPr/>
        </p:nvSpPr>
        <p:spPr>
          <a:xfrm flipV="1">
            <a:off x="258184" y="4862456"/>
            <a:ext cx="1785770" cy="1828800"/>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2" name="Picture 11" descr="Logo&#10;&#10;Description automatically generated">
            <a:extLst>
              <a:ext uri="{FF2B5EF4-FFF2-40B4-BE49-F238E27FC236}">
                <a16:creationId xmlns:a16="http://schemas.microsoft.com/office/drawing/2014/main" id="{7E47EAC7-EC69-41C5-88B9-87155E00AD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68" y="4770586"/>
            <a:ext cx="1945035" cy="2020134"/>
          </a:xfrm>
          <a:prstGeom prst="rect">
            <a:avLst/>
          </a:prstGeom>
        </p:spPr>
      </p:pic>
    </p:spTree>
    <p:extLst>
      <p:ext uri="{BB962C8B-B14F-4D97-AF65-F5344CB8AC3E}">
        <p14:creationId xmlns:p14="http://schemas.microsoft.com/office/powerpoint/2010/main" val="17024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2E55D445-4472-41CC-88C7-67905DDF2D63}"/>
              </a:ext>
            </a:extLst>
          </p:cNvPr>
          <p:cNvSpPr txBox="1">
            <a:spLocks/>
          </p:cNvSpPr>
          <p:nvPr/>
        </p:nvSpPr>
        <p:spPr>
          <a:xfrm>
            <a:off x="1441524" y="23842"/>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Phases Description cont.</a:t>
            </a:r>
          </a:p>
        </p:txBody>
      </p:sp>
      <p:sp>
        <p:nvSpPr>
          <p:cNvPr id="3" name="Text Placeholder 9">
            <a:extLst>
              <a:ext uri="{FF2B5EF4-FFF2-40B4-BE49-F238E27FC236}">
                <a16:creationId xmlns:a16="http://schemas.microsoft.com/office/drawing/2014/main" id="{9F194646-4C70-40F2-A8F7-8BB963993735}"/>
              </a:ext>
            </a:extLst>
          </p:cNvPr>
          <p:cNvSpPr txBox="1">
            <a:spLocks/>
          </p:cNvSpPr>
          <p:nvPr/>
        </p:nvSpPr>
        <p:spPr>
          <a:xfrm>
            <a:off x="1861073" y="2060508"/>
            <a:ext cx="9144000" cy="1060039"/>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Increase brightness and contrast.</a:t>
            </a:r>
          </a:p>
          <a:p>
            <a:r>
              <a:rPr lang="en-US" sz="2800" dirty="0"/>
              <a:t>Reduce noise using gaussian smoothing then sharpening.</a:t>
            </a:r>
          </a:p>
          <a:p>
            <a:pPr marL="0" indent="0">
              <a:buFont typeface="Arial"/>
              <a:buNone/>
            </a:pPr>
            <a:endParaRPr lang="en-US" dirty="0"/>
          </a:p>
        </p:txBody>
      </p:sp>
      <p:sp>
        <p:nvSpPr>
          <p:cNvPr id="5" name="Title 6">
            <a:extLst>
              <a:ext uri="{FF2B5EF4-FFF2-40B4-BE49-F238E27FC236}">
                <a16:creationId xmlns:a16="http://schemas.microsoft.com/office/drawing/2014/main" id="{99B133C2-F0B4-4CC3-8419-DEDBE7E07DA6}"/>
              </a:ext>
            </a:extLst>
          </p:cNvPr>
          <p:cNvSpPr txBox="1">
            <a:spLocks/>
          </p:cNvSpPr>
          <p:nvPr/>
        </p:nvSpPr>
        <p:spPr>
          <a:xfrm>
            <a:off x="1441524" y="1346004"/>
            <a:ext cx="10217075"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dirty="0">
                <a:solidFill>
                  <a:schemeClr val="tx1"/>
                </a:solidFill>
              </a:rPr>
              <a:t>2- Preprocessing </a:t>
            </a:r>
          </a:p>
        </p:txBody>
      </p:sp>
      <p:sp>
        <p:nvSpPr>
          <p:cNvPr id="6" name="Rectangle: Rounded Corners 5">
            <a:extLst>
              <a:ext uri="{FF2B5EF4-FFF2-40B4-BE49-F238E27FC236}">
                <a16:creationId xmlns:a16="http://schemas.microsoft.com/office/drawing/2014/main" id="{D929DC00-D4F5-47C4-815B-3AD0AFC1CE77}"/>
              </a:ext>
            </a:extLst>
          </p:cNvPr>
          <p:cNvSpPr/>
          <p:nvPr/>
        </p:nvSpPr>
        <p:spPr>
          <a:xfrm>
            <a:off x="6910489" y="5072515"/>
            <a:ext cx="2264708" cy="11752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(frame)</a:t>
            </a:r>
          </a:p>
        </p:txBody>
      </p:sp>
      <p:sp>
        <p:nvSpPr>
          <p:cNvPr id="7" name="Rectangle: Rounded Corners 6">
            <a:extLst>
              <a:ext uri="{FF2B5EF4-FFF2-40B4-BE49-F238E27FC236}">
                <a16:creationId xmlns:a16="http://schemas.microsoft.com/office/drawing/2014/main" id="{4C22EC1B-F26C-4A4C-8B25-7F4D4194C0DF}"/>
              </a:ext>
            </a:extLst>
          </p:cNvPr>
          <p:cNvSpPr/>
          <p:nvPr/>
        </p:nvSpPr>
        <p:spPr>
          <a:xfrm>
            <a:off x="10023941" y="5157213"/>
            <a:ext cx="208280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preprocessing</a:t>
            </a:r>
          </a:p>
        </p:txBody>
      </p:sp>
      <p:cxnSp>
        <p:nvCxnSpPr>
          <p:cNvPr id="8" name="Straight Arrow Connector 7">
            <a:extLst>
              <a:ext uri="{FF2B5EF4-FFF2-40B4-BE49-F238E27FC236}">
                <a16:creationId xmlns:a16="http://schemas.microsoft.com/office/drawing/2014/main" id="{31C7291C-7535-4DF2-A924-9B2809402E1E}"/>
              </a:ext>
            </a:extLst>
          </p:cNvPr>
          <p:cNvCxnSpPr>
            <a:cxnSpLocks/>
            <a:stCxn id="6" idx="3"/>
            <a:endCxn id="7" idx="1"/>
          </p:cNvCxnSpPr>
          <p:nvPr/>
        </p:nvCxnSpPr>
        <p:spPr>
          <a:xfrm>
            <a:off x="9175197" y="5660132"/>
            <a:ext cx="848744"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68F38C4D-3BC9-4F6C-A64B-E648E164264F}"/>
              </a:ext>
            </a:extLst>
          </p:cNvPr>
          <p:cNvSpPr/>
          <p:nvPr/>
        </p:nvSpPr>
        <p:spPr>
          <a:xfrm>
            <a:off x="9296145" y="4840720"/>
            <a:ext cx="538929"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2</a:t>
            </a:r>
          </a:p>
        </p:txBody>
      </p:sp>
      <p:pic>
        <p:nvPicPr>
          <p:cNvPr id="10" name="Picture 9">
            <a:extLst>
              <a:ext uri="{FF2B5EF4-FFF2-40B4-BE49-F238E27FC236}">
                <a16:creationId xmlns:a16="http://schemas.microsoft.com/office/drawing/2014/main" id="{A6B3C91D-5314-47E6-BB13-D36167CEBD7B}"/>
              </a:ext>
            </a:extLst>
          </p:cNvPr>
          <p:cNvPicPr>
            <a:picLocks noChangeAspect="1"/>
          </p:cNvPicPr>
          <p:nvPr/>
        </p:nvPicPr>
        <p:blipFill>
          <a:blip r:embed="rId2"/>
          <a:stretch>
            <a:fillRect/>
          </a:stretch>
        </p:blipFill>
        <p:spPr>
          <a:xfrm>
            <a:off x="38100" y="4933258"/>
            <a:ext cx="3726180" cy="1917233"/>
          </a:xfrm>
          <a:prstGeom prst="rect">
            <a:avLst/>
          </a:prstGeom>
        </p:spPr>
      </p:pic>
      <p:pic>
        <p:nvPicPr>
          <p:cNvPr id="11" name="Picture 10">
            <a:extLst>
              <a:ext uri="{FF2B5EF4-FFF2-40B4-BE49-F238E27FC236}">
                <a16:creationId xmlns:a16="http://schemas.microsoft.com/office/drawing/2014/main" id="{4D50B63D-A995-4926-9E98-4484ADBEC8D6}"/>
              </a:ext>
            </a:extLst>
          </p:cNvPr>
          <p:cNvPicPr>
            <a:picLocks noChangeAspect="1"/>
          </p:cNvPicPr>
          <p:nvPr/>
        </p:nvPicPr>
        <p:blipFill>
          <a:blip r:embed="rId3"/>
          <a:stretch>
            <a:fillRect/>
          </a:stretch>
        </p:blipFill>
        <p:spPr>
          <a:xfrm>
            <a:off x="38100" y="3276599"/>
            <a:ext cx="3726180" cy="1564121"/>
          </a:xfrm>
          <a:prstGeom prst="rect">
            <a:avLst/>
          </a:prstGeom>
        </p:spPr>
      </p:pic>
      <p:pic>
        <p:nvPicPr>
          <p:cNvPr id="12" name="Picture 11">
            <a:extLst>
              <a:ext uri="{FF2B5EF4-FFF2-40B4-BE49-F238E27FC236}">
                <a16:creationId xmlns:a16="http://schemas.microsoft.com/office/drawing/2014/main" id="{9F17D986-9713-4ACD-A1EE-E452852F8022}"/>
              </a:ext>
            </a:extLst>
          </p:cNvPr>
          <p:cNvPicPr>
            <a:picLocks noChangeAspect="1"/>
          </p:cNvPicPr>
          <p:nvPr/>
        </p:nvPicPr>
        <p:blipFill rotWithShape="1">
          <a:blip r:embed="rId4"/>
          <a:srcRect r="57203"/>
          <a:stretch/>
        </p:blipFill>
        <p:spPr>
          <a:xfrm>
            <a:off x="3794984" y="3276599"/>
            <a:ext cx="1662423" cy="1564121"/>
          </a:xfrm>
          <a:prstGeom prst="rect">
            <a:avLst/>
          </a:prstGeom>
        </p:spPr>
      </p:pic>
      <p:pic>
        <p:nvPicPr>
          <p:cNvPr id="13" name="Picture 12">
            <a:extLst>
              <a:ext uri="{FF2B5EF4-FFF2-40B4-BE49-F238E27FC236}">
                <a16:creationId xmlns:a16="http://schemas.microsoft.com/office/drawing/2014/main" id="{FF57C46B-BA9F-411B-B053-9586B4983127}"/>
              </a:ext>
            </a:extLst>
          </p:cNvPr>
          <p:cNvPicPr>
            <a:picLocks noChangeAspect="1"/>
          </p:cNvPicPr>
          <p:nvPr/>
        </p:nvPicPr>
        <p:blipFill rotWithShape="1">
          <a:blip r:embed="rId4"/>
          <a:srcRect l="62426"/>
          <a:stretch/>
        </p:blipFill>
        <p:spPr>
          <a:xfrm>
            <a:off x="5457407" y="3276599"/>
            <a:ext cx="1188286" cy="1564121"/>
          </a:xfrm>
          <a:prstGeom prst="rect">
            <a:avLst/>
          </a:prstGeom>
        </p:spPr>
      </p:pic>
      <p:pic>
        <p:nvPicPr>
          <p:cNvPr id="14" name="Picture 13">
            <a:extLst>
              <a:ext uri="{FF2B5EF4-FFF2-40B4-BE49-F238E27FC236}">
                <a16:creationId xmlns:a16="http://schemas.microsoft.com/office/drawing/2014/main" id="{CC7D9C89-F2FB-4FF1-AC8A-37B715B906FB}"/>
              </a:ext>
            </a:extLst>
          </p:cNvPr>
          <p:cNvPicPr>
            <a:picLocks noChangeAspect="1"/>
          </p:cNvPicPr>
          <p:nvPr/>
        </p:nvPicPr>
        <p:blipFill rotWithShape="1">
          <a:blip r:embed="rId5"/>
          <a:srcRect l="2260" t="26445" r="51369" b="8331"/>
          <a:stretch/>
        </p:blipFill>
        <p:spPr>
          <a:xfrm>
            <a:off x="3794984" y="5157213"/>
            <a:ext cx="1421288" cy="1628489"/>
          </a:xfrm>
          <a:prstGeom prst="rect">
            <a:avLst/>
          </a:prstGeom>
        </p:spPr>
      </p:pic>
      <p:pic>
        <p:nvPicPr>
          <p:cNvPr id="15" name="Picture 14">
            <a:extLst>
              <a:ext uri="{FF2B5EF4-FFF2-40B4-BE49-F238E27FC236}">
                <a16:creationId xmlns:a16="http://schemas.microsoft.com/office/drawing/2014/main" id="{5EA4E267-8EA0-47D9-B923-015AC5051849}"/>
              </a:ext>
            </a:extLst>
          </p:cNvPr>
          <p:cNvPicPr>
            <a:picLocks noChangeAspect="1"/>
          </p:cNvPicPr>
          <p:nvPr/>
        </p:nvPicPr>
        <p:blipFill rotWithShape="1">
          <a:blip r:embed="rId5"/>
          <a:srcRect l="51744" t="22840" r="2589" b="14773"/>
          <a:stretch/>
        </p:blipFill>
        <p:spPr>
          <a:xfrm>
            <a:off x="5281512" y="5157212"/>
            <a:ext cx="1365947" cy="1628489"/>
          </a:xfrm>
          <a:prstGeom prst="rect">
            <a:avLst/>
          </a:prstGeom>
        </p:spPr>
      </p:pic>
      <p:sp>
        <p:nvSpPr>
          <p:cNvPr id="16" name="TextBox 15">
            <a:extLst>
              <a:ext uri="{FF2B5EF4-FFF2-40B4-BE49-F238E27FC236}">
                <a16:creationId xmlns:a16="http://schemas.microsoft.com/office/drawing/2014/main" id="{0E1B352C-9E2C-4C12-9FB4-4E414953253D}"/>
              </a:ext>
            </a:extLst>
          </p:cNvPr>
          <p:cNvSpPr txBox="1"/>
          <p:nvPr/>
        </p:nvSpPr>
        <p:spPr>
          <a:xfrm>
            <a:off x="3693421" y="4878454"/>
            <a:ext cx="3607481" cy="307777"/>
          </a:xfrm>
          <a:prstGeom prst="rect">
            <a:avLst/>
          </a:prstGeom>
          <a:noFill/>
        </p:spPr>
        <p:txBody>
          <a:bodyPr wrap="square" rtlCol="0">
            <a:spAutoFit/>
          </a:bodyPr>
          <a:lstStyle/>
          <a:p>
            <a:r>
              <a:rPr lang="en-US" sz="1400" dirty="0">
                <a:solidFill>
                  <a:schemeClr val="bg1"/>
                </a:solidFill>
              </a:rPr>
              <a:t>Increase brightness and contrast </a:t>
            </a:r>
          </a:p>
        </p:txBody>
      </p:sp>
    </p:spTree>
    <p:extLst>
      <p:ext uri="{BB962C8B-B14F-4D97-AF65-F5344CB8AC3E}">
        <p14:creationId xmlns:p14="http://schemas.microsoft.com/office/powerpoint/2010/main" val="2097389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91C1B4-0030-4CAA-8ECF-28A33AB8AA74}"/>
              </a:ext>
            </a:extLst>
          </p:cNvPr>
          <p:cNvSpPr txBox="1">
            <a:spLocks/>
          </p:cNvSpPr>
          <p:nvPr/>
        </p:nvSpPr>
        <p:spPr>
          <a:xfrm>
            <a:off x="1506070" y="0"/>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Phases Description cont. </a:t>
            </a:r>
          </a:p>
        </p:txBody>
      </p:sp>
      <p:sp>
        <p:nvSpPr>
          <p:cNvPr id="3" name="Text Placeholder 9">
            <a:extLst>
              <a:ext uri="{FF2B5EF4-FFF2-40B4-BE49-F238E27FC236}">
                <a16:creationId xmlns:a16="http://schemas.microsoft.com/office/drawing/2014/main" id="{941ED9B8-0E30-44B7-BD6C-A9A738A72FBC}"/>
              </a:ext>
            </a:extLst>
          </p:cNvPr>
          <p:cNvSpPr txBox="1">
            <a:spLocks/>
          </p:cNvSpPr>
          <p:nvPr/>
        </p:nvSpPr>
        <p:spPr>
          <a:xfrm>
            <a:off x="1667029" y="1962144"/>
            <a:ext cx="9176679" cy="1124218"/>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Extract the face of the driver from the frame using OpenCV.  </a:t>
            </a:r>
          </a:p>
          <a:p>
            <a:r>
              <a:rPr lang="en-US" sz="2800" b="1" dirty="0"/>
              <a:t>Apply FACIAL KEYPOINTS DETECTION MODEL. </a:t>
            </a:r>
          </a:p>
        </p:txBody>
      </p:sp>
      <p:sp>
        <p:nvSpPr>
          <p:cNvPr id="5" name="Title 6">
            <a:extLst>
              <a:ext uri="{FF2B5EF4-FFF2-40B4-BE49-F238E27FC236}">
                <a16:creationId xmlns:a16="http://schemas.microsoft.com/office/drawing/2014/main" id="{A85BD3CE-9EE5-48FF-8434-D80A78E166E3}"/>
              </a:ext>
            </a:extLst>
          </p:cNvPr>
          <p:cNvSpPr txBox="1">
            <a:spLocks/>
          </p:cNvSpPr>
          <p:nvPr/>
        </p:nvSpPr>
        <p:spPr>
          <a:xfrm>
            <a:off x="1355100" y="1277156"/>
            <a:ext cx="11214100"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dirty="0">
                <a:solidFill>
                  <a:schemeClr val="tx1"/>
                </a:solidFill>
              </a:rPr>
              <a:t>3- Facial key points detection</a:t>
            </a:r>
          </a:p>
        </p:txBody>
      </p:sp>
      <p:sp>
        <p:nvSpPr>
          <p:cNvPr id="6" name="Rectangle: Rounded Corners 5">
            <a:extLst>
              <a:ext uri="{FF2B5EF4-FFF2-40B4-BE49-F238E27FC236}">
                <a16:creationId xmlns:a16="http://schemas.microsoft.com/office/drawing/2014/main" id="{BB314197-9480-40B0-8DF2-2BAC6A7184C7}"/>
              </a:ext>
            </a:extLst>
          </p:cNvPr>
          <p:cNvSpPr/>
          <p:nvPr/>
        </p:nvSpPr>
        <p:spPr>
          <a:xfrm>
            <a:off x="4652309" y="5043175"/>
            <a:ext cx="2082800" cy="1065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Preprocessed image</a:t>
            </a:r>
          </a:p>
        </p:txBody>
      </p:sp>
      <p:sp>
        <p:nvSpPr>
          <p:cNvPr id="7" name="Rectangle: Rounded Corners 6">
            <a:extLst>
              <a:ext uri="{FF2B5EF4-FFF2-40B4-BE49-F238E27FC236}">
                <a16:creationId xmlns:a16="http://schemas.microsoft.com/office/drawing/2014/main" id="{EBA54E22-6414-43D2-AAA7-6D22775943DD}"/>
              </a:ext>
            </a:extLst>
          </p:cNvPr>
          <p:cNvSpPr/>
          <p:nvPr/>
        </p:nvSpPr>
        <p:spPr>
          <a:xfrm>
            <a:off x="9063407" y="5043177"/>
            <a:ext cx="2082800" cy="1065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 detection</a:t>
            </a:r>
          </a:p>
        </p:txBody>
      </p:sp>
      <p:cxnSp>
        <p:nvCxnSpPr>
          <p:cNvPr id="8" name="Straight Arrow Connector 7">
            <a:extLst>
              <a:ext uri="{FF2B5EF4-FFF2-40B4-BE49-F238E27FC236}">
                <a16:creationId xmlns:a16="http://schemas.microsoft.com/office/drawing/2014/main" id="{B9F8BB12-47E5-433C-A739-489C113681F0}"/>
              </a:ext>
            </a:extLst>
          </p:cNvPr>
          <p:cNvCxnSpPr>
            <a:cxnSpLocks/>
            <a:stCxn id="6" idx="3"/>
            <a:endCxn id="7" idx="1"/>
          </p:cNvCxnSpPr>
          <p:nvPr/>
        </p:nvCxnSpPr>
        <p:spPr>
          <a:xfrm>
            <a:off x="6735109" y="5576143"/>
            <a:ext cx="232829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2C75F98D-48C5-4F2F-A990-63C9512E7866}"/>
              </a:ext>
            </a:extLst>
          </p:cNvPr>
          <p:cNvSpPr/>
          <p:nvPr/>
        </p:nvSpPr>
        <p:spPr>
          <a:xfrm>
            <a:off x="7622335" y="4657514"/>
            <a:ext cx="569388" cy="92333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3</a:t>
            </a:r>
            <a:endParaRPr lang="en-US" sz="5400" b="0" cap="none" spc="0" dirty="0">
              <a:ln w="0"/>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B73E897C-A58E-4DE6-A736-A6C741C2CEC8}"/>
              </a:ext>
            </a:extLst>
          </p:cNvPr>
          <p:cNvPicPr>
            <a:picLocks noChangeAspect="1"/>
          </p:cNvPicPr>
          <p:nvPr/>
        </p:nvPicPr>
        <p:blipFill>
          <a:blip r:embed="rId3"/>
          <a:stretch>
            <a:fillRect/>
          </a:stretch>
        </p:blipFill>
        <p:spPr>
          <a:xfrm>
            <a:off x="1045793" y="3625327"/>
            <a:ext cx="2762512" cy="2670632"/>
          </a:xfrm>
          <a:prstGeom prst="rect">
            <a:avLst/>
          </a:prstGeom>
        </p:spPr>
      </p:pic>
      <p:pic>
        <p:nvPicPr>
          <p:cNvPr id="11" name="Picture 10">
            <a:extLst>
              <a:ext uri="{FF2B5EF4-FFF2-40B4-BE49-F238E27FC236}">
                <a16:creationId xmlns:a16="http://schemas.microsoft.com/office/drawing/2014/main" id="{45005D7E-EF35-4987-9C6A-A389FDEC51D2}"/>
              </a:ext>
            </a:extLst>
          </p:cNvPr>
          <p:cNvPicPr>
            <a:picLocks noChangeAspect="1"/>
          </p:cNvPicPr>
          <p:nvPr/>
        </p:nvPicPr>
        <p:blipFill>
          <a:blip r:embed="rId4"/>
          <a:stretch>
            <a:fillRect/>
          </a:stretch>
        </p:blipFill>
        <p:spPr>
          <a:xfrm>
            <a:off x="4092254" y="3619330"/>
            <a:ext cx="7629551" cy="762774"/>
          </a:xfrm>
          <a:prstGeom prst="rect">
            <a:avLst/>
          </a:prstGeom>
        </p:spPr>
      </p:pic>
    </p:spTree>
    <p:extLst>
      <p:ext uri="{BB962C8B-B14F-4D97-AF65-F5344CB8AC3E}">
        <p14:creationId xmlns:p14="http://schemas.microsoft.com/office/powerpoint/2010/main" val="2172030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CFE2-E87A-41F9-9C8B-B8EC661B3972}"/>
              </a:ext>
            </a:extLst>
          </p:cNvPr>
          <p:cNvSpPr>
            <a:spLocks noGrp="1"/>
          </p:cNvSpPr>
          <p:nvPr/>
        </p:nvSpPr>
        <p:spPr>
          <a:xfrm>
            <a:off x="1506070" y="2111667"/>
            <a:ext cx="10152530" cy="4526138"/>
          </a:xfrm>
          <a:prstGeom prst="rect">
            <a:avLst/>
          </a:prstGeom>
          <a:effectLst/>
        </p:spPr>
        <p:txBody>
          <a:bodyPr vert="horz" lIns="91440" tIns="45720" rIns="91440" bIns="45720" rtlCol="0" anchor="t">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b="1" u="sng" dirty="0"/>
              <a:t>CNN Model 1: facial key points detection</a:t>
            </a:r>
          </a:p>
          <a:p>
            <a:pPr algn="l"/>
            <a:endParaRPr lang="en-US" sz="2800" dirty="0"/>
          </a:p>
          <a:p>
            <a:pPr algn="l"/>
            <a:r>
              <a:rPr lang="en-US" sz="2800" dirty="0"/>
              <a:t>Input: gray-scale image (96,96)</a:t>
            </a:r>
          </a:p>
          <a:p>
            <a:pPr algn="l"/>
            <a:r>
              <a:rPr lang="en-US" sz="2800" dirty="0"/>
              <a:t>Output: 30 values  “15 points ( x, y )”</a:t>
            </a:r>
          </a:p>
          <a:p>
            <a:pPr algn="l"/>
            <a:r>
              <a:rPr lang="en-US" sz="2800" dirty="0"/>
              <a:t>Output activation function: linear</a:t>
            </a:r>
          </a:p>
          <a:p>
            <a:pPr algn="l"/>
            <a:endParaRPr lang="en-US" sz="2800" dirty="0"/>
          </a:p>
          <a:p>
            <a:pPr algn="l"/>
            <a:r>
              <a:rPr lang="en-US" sz="2800" dirty="0"/>
              <a:t>This model is trained to take a face image as an input and extracts facial key points. </a:t>
            </a:r>
          </a:p>
          <a:p>
            <a:pPr algn="l"/>
            <a:r>
              <a:rPr lang="en-US" sz="2800" dirty="0"/>
              <a:t>From the extracted features, the eyes positions can be determined. </a:t>
            </a:r>
          </a:p>
          <a:p>
            <a:pPr algn="l"/>
            <a:endParaRPr lang="en-US" sz="2800" dirty="0"/>
          </a:p>
        </p:txBody>
      </p:sp>
      <p:sp>
        <p:nvSpPr>
          <p:cNvPr id="3" name="Title 6">
            <a:extLst>
              <a:ext uri="{FF2B5EF4-FFF2-40B4-BE49-F238E27FC236}">
                <a16:creationId xmlns:a16="http://schemas.microsoft.com/office/drawing/2014/main" id="{06FEEE6B-4512-4387-B537-726042D6CC7C}"/>
              </a:ext>
            </a:extLst>
          </p:cNvPr>
          <p:cNvSpPr txBox="1">
            <a:spLocks/>
          </p:cNvSpPr>
          <p:nvPr/>
        </p:nvSpPr>
        <p:spPr>
          <a:xfrm>
            <a:off x="1506070" y="0"/>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Phases Description cont. </a:t>
            </a:r>
          </a:p>
        </p:txBody>
      </p:sp>
      <p:sp>
        <p:nvSpPr>
          <p:cNvPr id="4" name="Title 6">
            <a:extLst>
              <a:ext uri="{FF2B5EF4-FFF2-40B4-BE49-F238E27FC236}">
                <a16:creationId xmlns:a16="http://schemas.microsoft.com/office/drawing/2014/main" id="{E8B883CA-31CE-465D-8C61-C1B3BFEDB1B8}"/>
              </a:ext>
            </a:extLst>
          </p:cNvPr>
          <p:cNvSpPr txBox="1">
            <a:spLocks/>
          </p:cNvSpPr>
          <p:nvPr/>
        </p:nvSpPr>
        <p:spPr>
          <a:xfrm>
            <a:off x="1355100" y="1277156"/>
            <a:ext cx="11214100"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dirty="0">
                <a:solidFill>
                  <a:schemeClr val="tx1"/>
                </a:solidFill>
              </a:rPr>
              <a:t>3- Facial key points detection</a:t>
            </a:r>
          </a:p>
        </p:txBody>
      </p:sp>
    </p:spTree>
    <p:extLst>
      <p:ext uri="{BB962C8B-B14F-4D97-AF65-F5344CB8AC3E}">
        <p14:creationId xmlns:p14="http://schemas.microsoft.com/office/powerpoint/2010/main" val="106384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FA57601F-DA62-499F-88C2-3AA6D7A21E82}"/>
              </a:ext>
            </a:extLst>
          </p:cNvPr>
          <p:cNvSpPr txBox="1">
            <a:spLocks/>
          </p:cNvSpPr>
          <p:nvPr/>
        </p:nvSpPr>
        <p:spPr>
          <a:xfrm>
            <a:off x="1506070" y="0"/>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Phases Description cont. </a:t>
            </a:r>
          </a:p>
        </p:txBody>
      </p:sp>
      <p:sp>
        <p:nvSpPr>
          <p:cNvPr id="3" name="Text Placeholder 9">
            <a:extLst>
              <a:ext uri="{FF2B5EF4-FFF2-40B4-BE49-F238E27FC236}">
                <a16:creationId xmlns:a16="http://schemas.microsoft.com/office/drawing/2014/main" id="{02FD0554-0D82-420E-B15B-22E2DBA3875C}"/>
              </a:ext>
            </a:extLst>
          </p:cNvPr>
          <p:cNvSpPr txBox="1">
            <a:spLocks/>
          </p:cNvSpPr>
          <p:nvPr/>
        </p:nvSpPr>
        <p:spPr>
          <a:xfrm>
            <a:off x="1591213" y="2055477"/>
            <a:ext cx="9660986" cy="1297762"/>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Using the key points obtained from the facial points model, the two eyes can be extracted by their coordinates.</a:t>
            </a:r>
          </a:p>
        </p:txBody>
      </p:sp>
      <p:sp>
        <p:nvSpPr>
          <p:cNvPr id="5" name="Title 6">
            <a:extLst>
              <a:ext uri="{FF2B5EF4-FFF2-40B4-BE49-F238E27FC236}">
                <a16:creationId xmlns:a16="http://schemas.microsoft.com/office/drawing/2014/main" id="{C043EA37-AE32-4F4B-A300-433C1B0AD504}"/>
              </a:ext>
            </a:extLst>
          </p:cNvPr>
          <p:cNvSpPr txBox="1">
            <a:spLocks/>
          </p:cNvSpPr>
          <p:nvPr/>
        </p:nvSpPr>
        <p:spPr>
          <a:xfrm>
            <a:off x="1322827" y="1365938"/>
            <a:ext cx="11214100"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dirty="0">
                <a:solidFill>
                  <a:schemeClr val="tx1"/>
                </a:solidFill>
              </a:rPr>
              <a:t>4- Eye Extraction</a:t>
            </a:r>
          </a:p>
        </p:txBody>
      </p:sp>
      <p:sp>
        <p:nvSpPr>
          <p:cNvPr id="6" name="Rectangle: Rounded Corners 5">
            <a:extLst>
              <a:ext uri="{FF2B5EF4-FFF2-40B4-BE49-F238E27FC236}">
                <a16:creationId xmlns:a16="http://schemas.microsoft.com/office/drawing/2014/main" id="{A0AC3247-23F6-4697-BFD9-C385527A4177}"/>
              </a:ext>
            </a:extLst>
          </p:cNvPr>
          <p:cNvSpPr/>
          <p:nvPr/>
        </p:nvSpPr>
        <p:spPr>
          <a:xfrm>
            <a:off x="4604273" y="5156660"/>
            <a:ext cx="2633382"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Facial key points detection</a:t>
            </a:r>
          </a:p>
        </p:txBody>
      </p:sp>
      <p:sp>
        <p:nvSpPr>
          <p:cNvPr id="7" name="Rectangle: Rounded Corners 6">
            <a:extLst>
              <a:ext uri="{FF2B5EF4-FFF2-40B4-BE49-F238E27FC236}">
                <a16:creationId xmlns:a16="http://schemas.microsoft.com/office/drawing/2014/main" id="{601B0DE5-0165-46E0-BBF8-1C85B54656B8}"/>
              </a:ext>
            </a:extLst>
          </p:cNvPr>
          <p:cNvSpPr/>
          <p:nvPr/>
        </p:nvSpPr>
        <p:spPr>
          <a:xfrm>
            <a:off x="9565953" y="5156662"/>
            <a:ext cx="208280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Eye extraction </a:t>
            </a:r>
          </a:p>
        </p:txBody>
      </p:sp>
      <p:cxnSp>
        <p:nvCxnSpPr>
          <p:cNvPr id="8" name="Straight Arrow Connector 7">
            <a:extLst>
              <a:ext uri="{FF2B5EF4-FFF2-40B4-BE49-F238E27FC236}">
                <a16:creationId xmlns:a16="http://schemas.microsoft.com/office/drawing/2014/main" id="{9B0FB132-74B9-4F9D-B49A-EF81CFF4B757}"/>
              </a:ext>
            </a:extLst>
          </p:cNvPr>
          <p:cNvCxnSpPr>
            <a:cxnSpLocks/>
            <a:stCxn id="6" idx="3"/>
            <a:endCxn id="7" idx="1"/>
          </p:cNvCxnSpPr>
          <p:nvPr/>
        </p:nvCxnSpPr>
        <p:spPr>
          <a:xfrm>
            <a:off x="7237655" y="5659580"/>
            <a:ext cx="232829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BD2E744F-97F9-4318-84A0-D4CA3B7AA2E2}"/>
              </a:ext>
            </a:extLst>
          </p:cNvPr>
          <p:cNvSpPr/>
          <p:nvPr/>
        </p:nvSpPr>
        <p:spPr>
          <a:xfrm>
            <a:off x="8031604" y="4694995"/>
            <a:ext cx="542136"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4</a:t>
            </a:r>
          </a:p>
        </p:txBody>
      </p:sp>
      <p:pic>
        <p:nvPicPr>
          <p:cNvPr id="10" name="Picture 9">
            <a:extLst>
              <a:ext uri="{FF2B5EF4-FFF2-40B4-BE49-F238E27FC236}">
                <a16:creationId xmlns:a16="http://schemas.microsoft.com/office/drawing/2014/main" id="{6B9A6096-9699-4CA2-8E14-740A87F466FA}"/>
              </a:ext>
            </a:extLst>
          </p:cNvPr>
          <p:cNvPicPr>
            <a:picLocks noChangeAspect="1"/>
          </p:cNvPicPr>
          <p:nvPr/>
        </p:nvPicPr>
        <p:blipFill>
          <a:blip r:embed="rId2"/>
          <a:stretch>
            <a:fillRect/>
          </a:stretch>
        </p:blipFill>
        <p:spPr>
          <a:xfrm>
            <a:off x="1101592" y="3533530"/>
            <a:ext cx="2983098" cy="2628972"/>
          </a:xfrm>
          <a:prstGeom prst="rect">
            <a:avLst/>
          </a:prstGeom>
        </p:spPr>
      </p:pic>
      <p:pic>
        <p:nvPicPr>
          <p:cNvPr id="11" name="Picture 10">
            <a:extLst>
              <a:ext uri="{FF2B5EF4-FFF2-40B4-BE49-F238E27FC236}">
                <a16:creationId xmlns:a16="http://schemas.microsoft.com/office/drawing/2014/main" id="{2E99CF3C-B9B2-4313-90E8-C51A68918126}"/>
              </a:ext>
            </a:extLst>
          </p:cNvPr>
          <p:cNvPicPr>
            <a:picLocks noChangeAspect="1"/>
          </p:cNvPicPr>
          <p:nvPr/>
        </p:nvPicPr>
        <p:blipFill>
          <a:blip r:embed="rId3"/>
          <a:stretch>
            <a:fillRect/>
          </a:stretch>
        </p:blipFill>
        <p:spPr>
          <a:xfrm>
            <a:off x="4407957" y="3523501"/>
            <a:ext cx="7629551" cy="719770"/>
          </a:xfrm>
          <a:prstGeom prst="rect">
            <a:avLst/>
          </a:prstGeom>
        </p:spPr>
      </p:pic>
    </p:spTree>
    <p:extLst>
      <p:ext uri="{BB962C8B-B14F-4D97-AF65-F5344CB8AC3E}">
        <p14:creationId xmlns:p14="http://schemas.microsoft.com/office/powerpoint/2010/main" val="453384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B678E063-54CE-4034-B114-6072EE917520}"/>
              </a:ext>
            </a:extLst>
          </p:cNvPr>
          <p:cNvSpPr txBox="1">
            <a:spLocks/>
          </p:cNvSpPr>
          <p:nvPr/>
        </p:nvSpPr>
        <p:spPr>
          <a:xfrm>
            <a:off x="1506070" y="0"/>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Phases Description cont. </a:t>
            </a:r>
          </a:p>
        </p:txBody>
      </p:sp>
      <p:sp>
        <p:nvSpPr>
          <p:cNvPr id="3" name="Text Placeholder 9">
            <a:extLst>
              <a:ext uri="{FF2B5EF4-FFF2-40B4-BE49-F238E27FC236}">
                <a16:creationId xmlns:a16="http://schemas.microsoft.com/office/drawing/2014/main" id="{08A13DB4-134F-46F0-8065-A9CC9322AD66}"/>
              </a:ext>
            </a:extLst>
          </p:cNvPr>
          <p:cNvSpPr txBox="1">
            <a:spLocks/>
          </p:cNvSpPr>
          <p:nvPr/>
        </p:nvSpPr>
        <p:spPr>
          <a:xfrm>
            <a:off x="1775011" y="2031201"/>
            <a:ext cx="9660367" cy="692856"/>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Apply Eye model to extract eye features. </a:t>
            </a:r>
          </a:p>
        </p:txBody>
      </p:sp>
      <p:sp>
        <p:nvSpPr>
          <p:cNvPr id="5" name="Title 6">
            <a:extLst>
              <a:ext uri="{FF2B5EF4-FFF2-40B4-BE49-F238E27FC236}">
                <a16:creationId xmlns:a16="http://schemas.microsoft.com/office/drawing/2014/main" id="{BBD643FE-013B-4093-BEE3-6F899B97ECBB}"/>
              </a:ext>
            </a:extLst>
          </p:cNvPr>
          <p:cNvSpPr txBox="1">
            <a:spLocks/>
          </p:cNvSpPr>
          <p:nvPr/>
        </p:nvSpPr>
        <p:spPr>
          <a:xfrm>
            <a:off x="1506070" y="1181800"/>
            <a:ext cx="11214100"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dirty="0">
                <a:solidFill>
                  <a:schemeClr val="tx1"/>
                </a:solidFill>
              </a:rPr>
              <a:t>5- Features Extraction</a:t>
            </a:r>
          </a:p>
        </p:txBody>
      </p:sp>
      <p:sp>
        <p:nvSpPr>
          <p:cNvPr id="6" name="Rectangle: Rounded Corners 5">
            <a:extLst>
              <a:ext uri="{FF2B5EF4-FFF2-40B4-BE49-F238E27FC236}">
                <a16:creationId xmlns:a16="http://schemas.microsoft.com/office/drawing/2014/main" id="{C6449A10-9122-4D4C-A1EA-73CA62D848CE}"/>
              </a:ext>
            </a:extLst>
          </p:cNvPr>
          <p:cNvSpPr/>
          <p:nvPr/>
        </p:nvSpPr>
        <p:spPr>
          <a:xfrm>
            <a:off x="5323840" y="5664560"/>
            <a:ext cx="208280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Eye extraction</a:t>
            </a:r>
          </a:p>
        </p:txBody>
      </p:sp>
      <p:sp>
        <p:nvSpPr>
          <p:cNvPr id="7" name="Rectangle: Rounded Corners 6">
            <a:extLst>
              <a:ext uri="{FF2B5EF4-FFF2-40B4-BE49-F238E27FC236}">
                <a16:creationId xmlns:a16="http://schemas.microsoft.com/office/drawing/2014/main" id="{5FE98717-30E1-4816-8FB3-2D2CFE6C5178}"/>
              </a:ext>
            </a:extLst>
          </p:cNvPr>
          <p:cNvSpPr/>
          <p:nvPr/>
        </p:nvSpPr>
        <p:spPr>
          <a:xfrm>
            <a:off x="9734938" y="5664562"/>
            <a:ext cx="2378255"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Features Extraction </a:t>
            </a:r>
          </a:p>
          <a:p>
            <a:pPr algn="ctr"/>
            <a:r>
              <a:rPr lang="en-US" dirty="0"/>
              <a:t>(CNN)</a:t>
            </a:r>
          </a:p>
        </p:txBody>
      </p:sp>
      <p:cxnSp>
        <p:nvCxnSpPr>
          <p:cNvPr id="8" name="Straight Arrow Connector 7">
            <a:extLst>
              <a:ext uri="{FF2B5EF4-FFF2-40B4-BE49-F238E27FC236}">
                <a16:creationId xmlns:a16="http://schemas.microsoft.com/office/drawing/2014/main" id="{4E863ABF-FD53-4E9F-9C59-FBB88B0E50ED}"/>
              </a:ext>
            </a:extLst>
          </p:cNvPr>
          <p:cNvCxnSpPr>
            <a:cxnSpLocks/>
            <a:stCxn id="6" idx="3"/>
            <a:endCxn id="7" idx="1"/>
          </p:cNvCxnSpPr>
          <p:nvPr/>
        </p:nvCxnSpPr>
        <p:spPr>
          <a:xfrm>
            <a:off x="7406640" y="6167480"/>
            <a:ext cx="232829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E2FE5520-B5C5-478B-9DDB-11C80FBF1E53}"/>
              </a:ext>
            </a:extLst>
          </p:cNvPr>
          <p:cNvSpPr/>
          <p:nvPr/>
        </p:nvSpPr>
        <p:spPr>
          <a:xfrm>
            <a:off x="8337523" y="5244150"/>
            <a:ext cx="516488"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5</a:t>
            </a:r>
          </a:p>
        </p:txBody>
      </p:sp>
      <p:pic>
        <p:nvPicPr>
          <p:cNvPr id="10" name="Picture 9" descr="CNN arcitecture.png">
            <a:extLst>
              <a:ext uri="{FF2B5EF4-FFF2-40B4-BE49-F238E27FC236}">
                <a16:creationId xmlns:a16="http://schemas.microsoft.com/office/drawing/2014/main" id="{828783BE-EEDD-475C-97CB-6C34E15D26BC}"/>
              </a:ext>
            </a:extLst>
          </p:cNvPr>
          <p:cNvPicPr/>
          <p:nvPr/>
        </p:nvPicPr>
        <p:blipFill>
          <a:blip r:embed="rId2" cstate="print"/>
          <a:stretch>
            <a:fillRect/>
          </a:stretch>
        </p:blipFill>
        <p:spPr>
          <a:xfrm>
            <a:off x="5323840" y="3075386"/>
            <a:ext cx="6695440" cy="2060175"/>
          </a:xfrm>
          <a:prstGeom prst="rect">
            <a:avLst/>
          </a:prstGeom>
        </p:spPr>
      </p:pic>
      <p:pic>
        <p:nvPicPr>
          <p:cNvPr id="11" name="Picture 10">
            <a:extLst>
              <a:ext uri="{FF2B5EF4-FFF2-40B4-BE49-F238E27FC236}">
                <a16:creationId xmlns:a16="http://schemas.microsoft.com/office/drawing/2014/main" id="{D381D195-0AB6-41F6-9AE9-5B52695A301F}"/>
              </a:ext>
            </a:extLst>
          </p:cNvPr>
          <p:cNvPicPr>
            <a:picLocks noChangeAspect="1"/>
          </p:cNvPicPr>
          <p:nvPr/>
        </p:nvPicPr>
        <p:blipFill rotWithShape="1">
          <a:blip r:embed="rId3"/>
          <a:srcRect l="51467" t="33531" r="33034" b="48340"/>
          <a:stretch/>
        </p:blipFill>
        <p:spPr>
          <a:xfrm>
            <a:off x="1051634" y="2982527"/>
            <a:ext cx="3544477" cy="2552741"/>
          </a:xfrm>
          <a:prstGeom prst="rect">
            <a:avLst/>
          </a:prstGeom>
        </p:spPr>
      </p:pic>
      <p:cxnSp>
        <p:nvCxnSpPr>
          <p:cNvPr id="12" name="Straight Arrow Connector 11">
            <a:extLst>
              <a:ext uri="{FF2B5EF4-FFF2-40B4-BE49-F238E27FC236}">
                <a16:creationId xmlns:a16="http://schemas.microsoft.com/office/drawing/2014/main" id="{53ED425D-F8D7-4C77-B191-489FD0087197}"/>
              </a:ext>
            </a:extLst>
          </p:cNvPr>
          <p:cNvCxnSpPr>
            <a:cxnSpLocks/>
            <a:stCxn id="11" idx="3"/>
          </p:cNvCxnSpPr>
          <p:nvPr/>
        </p:nvCxnSpPr>
        <p:spPr>
          <a:xfrm>
            <a:off x="4596111" y="4258898"/>
            <a:ext cx="72772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66092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49971266-0ABF-44B0-BAB0-B01070BB77D2}"/>
              </a:ext>
            </a:extLst>
          </p:cNvPr>
          <p:cNvSpPr txBox="1">
            <a:spLocks/>
          </p:cNvSpPr>
          <p:nvPr/>
        </p:nvSpPr>
        <p:spPr>
          <a:xfrm>
            <a:off x="1506070" y="0"/>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Phases Description cont. </a:t>
            </a:r>
          </a:p>
        </p:txBody>
      </p:sp>
      <p:sp>
        <p:nvSpPr>
          <p:cNvPr id="3" name="Title 6">
            <a:extLst>
              <a:ext uri="{FF2B5EF4-FFF2-40B4-BE49-F238E27FC236}">
                <a16:creationId xmlns:a16="http://schemas.microsoft.com/office/drawing/2014/main" id="{57130C80-79D4-46E8-8211-DA3319047735}"/>
              </a:ext>
            </a:extLst>
          </p:cNvPr>
          <p:cNvSpPr txBox="1">
            <a:spLocks/>
          </p:cNvSpPr>
          <p:nvPr/>
        </p:nvSpPr>
        <p:spPr>
          <a:xfrm>
            <a:off x="1506070" y="1181800"/>
            <a:ext cx="10685930"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dirty="0">
                <a:solidFill>
                  <a:schemeClr val="tx1"/>
                </a:solidFill>
              </a:rPr>
              <a:t>5- Features Extraction</a:t>
            </a:r>
          </a:p>
        </p:txBody>
      </p:sp>
      <p:sp>
        <p:nvSpPr>
          <p:cNvPr id="4" name="Title 1">
            <a:extLst>
              <a:ext uri="{FF2B5EF4-FFF2-40B4-BE49-F238E27FC236}">
                <a16:creationId xmlns:a16="http://schemas.microsoft.com/office/drawing/2014/main" id="{F8EC16F3-A4B4-4446-9A33-BF8EB48BB99E}"/>
              </a:ext>
            </a:extLst>
          </p:cNvPr>
          <p:cNvSpPr>
            <a:spLocks noGrp="1"/>
          </p:cNvSpPr>
          <p:nvPr/>
        </p:nvSpPr>
        <p:spPr>
          <a:xfrm>
            <a:off x="1506071" y="2031201"/>
            <a:ext cx="10685930" cy="4826799"/>
          </a:xfrm>
          <a:prstGeom prst="rect">
            <a:avLst/>
          </a:prstGeom>
          <a:effectLst/>
        </p:spPr>
        <p:txBody>
          <a:bodyPr vert="horz" lIns="91440" tIns="45720" rIns="91440" bIns="45720" rtlCol="0" anchor="t">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2800" b="1" u="sng" dirty="0">
                <a:effectLst>
                  <a:outerShdw blurRad="38100" dist="38100" dir="2700000" algn="tl">
                    <a:srgbClr val="000000">
                      <a:alpha val="43137"/>
                    </a:srgbClr>
                  </a:outerShdw>
                </a:effectLst>
              </a:rPr>
              <a:t>CNN Model 2: eye classification</a:t>
            </a:r>
          </a:p>
          <a:p>
            <a:pPr algn="l"/>
            <a:endParaRPr lang="en-US" sz="2800" dirty="0"/>
          </a:p>
          <a:p>
            <a:pPr algn="l"/>
            <a:r>
              <a:rPr lang="en-US" sz="2800" dirty="0"/>
              <a:t>Input: colored image (150,150,3) </a:t>
            </a:r>
          </a:p>
          <a:p>
            <a:pPr algn="l"/>
            <a:r>
              <a:rPr lang="en-US" sz="2800" dirty="0"/>
              <a:t>Output: percentage</a:t>
            </a:r>
          </a:p>
          <a:p>
            <a:pPr algn="l"/>
            <a:r>
              <a:rPr lang="en-US" sz="2800" dirty="0"/>
              <a:t>Output activation function: Softmax </a:t>
            </a:r>
          </a:p>
          <a:p>
            <a:pPr algn="l"/>
            <a:endParaRPr lang="en-US" sz="2800" dirty="0"/>
          </a:p>
          <a:p>
            <a:pPr algn="l"/>
            <a:r>
              <a:rPr lang="en-US" sz="2800" dirty="0"/>
              <a:t>This model is trained to take one eye (150 , 150 , 3), extract its features and classify whether it is closed or open as an output.</a:t>
            </a:r>
          </a:p>
          <a:p>
            <a:pPr algn="l"/>
            <a:endParaRPr lang="en-US" sz="2800" dirty="0"/>
          </a:p>
          <a:p>
            <a:pPr algn="l"/>
            <a:endParaRPr lang="en-US" sz="2800" dirty="0"/>
          </a:p>
        </p:txBody>
      </p:sp>
    </p:spTree>
    <p:extLst>
      <p:ext uri="{BB962C8B-B14F-4D97-AF65-F5344CB8AC3E}">
        <p14:creationId xmlns:p14="http://schemas.microsoft.com/office/powerpoint/2010/main" val="304596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32DFD36F-3920-4ABF-8C87-9CD85E13A692}"/>
              </a:ext>
            </a:extLst>
          </p:cNvPr>
          <p:cNvSpPr txBox="1">
            <a:spLocks/>
          </p:cNvSpPr>
          <p:nvPr/>
        </p:nvSpPr>
        <p:spPr>
          <a:xfrm>
            <a:off x="1506070" y="0"/>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Phases Description cont. </a:t>
            </a:r>
          </a:p>
        </p:txBody>
      </p:sp>
      <p:sp>
        <p:nvSpPr>
          <p:cNvPr id="4" name="Text Placeholder 9">
            <a:extLst>
              <a:ext uri="{FF2B5EF4-FFF2-40B4-BE49-F238E27FC236}">
                <a16:creationId xmlns:a16="http://schemas.microsoft.com/office/drawing/2014/main" id="{DCCA90EF-D635-46C1-8894-1A5374CE6861}"/>
              </a:ext>
            </a:extLst>
          </p:cNvPr>
          <p:cNvSpPr txBox="1">
            <a:spLocks/>
          </p:cNvSpPr>
          <p:nvPr/>
        </p:nvSpPr>
        <p:spPr>
          <a:xfrm>
            <a:off x="1817634" y="2128634"/>
            <a:ext cx="9531684" cy="882734"/>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Using eyes deep learning model to classify if the driver’s eyes are open or closed.</a:t>
            </a:r>
          </a:p>
        </p:txBody>
      </p:sp>
      <p:sp>
        <p:nvSpPr>
          <p:cNvPr id="6" name="Title 6">
            <a:extLst>
              <a:ext uri="{FF2B5EF4-FFF2-40B4-BE49-F238E27FC236}">
                <a16:creationId xmlns:a16="http://schemas.microsoft.com/office/drawing/2014/main" id="{34B3FC5D-157A-47E4-A3DC-CF86CB8BF8C1}"/>
              </a:ext>
            </a:extLst>
          </p:cNvPr>
          <p:cNvSpPr txBox="1">
            <a:spLocks/>
          </p:cNvSpPr>
          <p:nvPr/>
        </p:nvSpPr>
        <p:spPr>
          <a:xfrm>
            <a:off x="1408843" y="1513536"/>
            <a:ext cx="8326419"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dirty="0">
                <a:solidFill>
                  <a:schemeClr val="tx1"/>
                </a:solidFill>
              </a:rPr>
              <a:t>6- Classification</a:t>
            </a:r>
          </a:p>
        </p:txBody>
      </p:sp>
      <p:sp>
        <p:nvSpPr>
          <p:cNvPr id="7" name="Rectangle: Rounded Corners 6">
            <a:extLst>
              <a:ext uri="{FF2B5EF4-FFF2-40B4-BE49-F238E27FC236}">
                <a16:creationId xmlns:a16="http://schemas.microsoft.com/office/drawing/2014/main" id="{E35DCB69-401A-48E5-AC53-8E55BB9DCFD4}"/>
              </a:ext>
            </a:extLst>
          </p:cNvPr>
          <p:cNvSpPr/>
          <p:nvPr/>
        </p:nvSpPr>
        <p:spPr>
          <a:xfrm>
            <a:off x="5260081" y="4358389"/>
            <a:ext cx="227584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Extracted features</a:t>
            </a:r>
          </a:p>
        </p:txBody>
      </p:sp>
      <p:sp>
        <p:nvSpPr>
          <p:cNvPr id="8" name="Rectangle: Rounded Corners 7">
            <a:extLst>
              <a:ext uri="{FF2B5EF4-FFF2-40B4-BE49-F238E27FC236}">
                <a16:creationId xmlns:a16="http://schemas.microsoft.com/office/drawing/2014/main" id="{4C72CC00-389F-449A-B0BB-1FA3F1E29481}"/>
              </a:ext>
            </a:extLst>
          </p:cNvPr>
          <p:cNvSpPr/>
          <p:nvPr/>
        </p:nvSpPr>
        <p:spPr>
          <a:xfrm>
            <a:off x="9437445" y="4358389"/>
            <a:ext cx="2146299"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classification</a:t>
            </a:r>
          </a:p>
        </p:txBody>
      </p:sp>
      <p:cxnSp>
        <p:nvCxnSpPr>
          <p:cNvPr id="9" name="Straight Arrow Connector 8">
            <a:extLst>
              <a:ext uri="{FF2B5EF4-FFF2-40B4-BE49-F238E27FC236}">
                <a16:creationId xmlns:a16="http://schemas.microsoft.com/office/drawing/2014/main" id="{BE8EFE32-D241-4EDF-B1F4-716A9B70F120}"/>
              </a:ext>
            </a:extLst>
          </p:cNvPr>
          <p:cNvCxnSpPr>
            <a:cxnSpLocks/>
            <a:stCxn id="7" idx="3"/>
            <a:endCxn id="8" idx="1"/>
          </p:cNvCxnSpPr>
          <p:nvPr/>
        </p:nvCxnSpPr>
        <p:spPr>
          <a:xfrm>
            <a:off x="7535921" y="4861309"/>
            <a:ext cx="190152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E4FC2761-A9D9-4BF4-B445-893ADEFAD185}"/>
              </a:ext>
            </a:extLst>
          </p:cNvPr>
          <p:cNvSpPr/>
          <p:nvPr/>
        </p:nvSpPr>
        <p:spPr>
          <a:xfrm>
            <a:off x="8201989" y="4122715"/>
            <a:ext cx="569387" cy="923330"/>
          </a:xfrm>
          <a:prstGeom prst="rect">
            <a:avLst/>
          </a:prstGeom>
          <a:noFill/>
        </p:spPr>
        <p:txBody>
          <a:bodyPr wrap="non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6</a:t>
            </a:r>
          </a:p>
        </p:txBody>
      </p:sp>
      <p:pic>
        <p:nvPicPr>
          <p:cNvPr id="11" name="Picture 10">
            <a:extLst>
              <a:ext uri="{FF2B5EF4-FFF2-40B4-BE49-F238E27FC236}">
                <a16:creationId xmlns:a16="http://schemas.microsoft.com/office/drawing/2014/main" id="{B308112F-18E9-46C8-BDAA-FA5B32456185}"/>
              </a:ext>
            </a:extLst>
          </p:cNvPr>
          <p:cNvPicPr>
            <a:picLocks noChangeAspect="1"/>
          </p:cNvPicPr>
          <p:nvPr/>
        </p:nvPicPr>
        <p:blipFill>
          <a:blip r:embed="rId2"/>
          <a:stretch>
            <a:fillRect/>
          </a:stretch>
        </p:blipFill>
        <p:spPr>
          <a:xfrm>
            <a:off x="2011216" y="3733335"/>
            <a:ext cx="2661350" cy="2352080"/>
          </a:xfrm>
          <a:prstGeom prst="rect">
            <a:avLst/>
          </a:prstGeom>
        </p:spPr>
      </p:pic>
      <p:sp>
        <p:nvSpPr>
          <p:cNvPr id="12" name="Rectangle 11">
            <a:extLst>
              <a:ext uri="{FF2B5EF4-FFF2-40B4-BE49-F238E27FC236}">
                <a16:creationId xmlns:a16="http://schemas.microsoft.com/office/drawing/2014/main" id="{6E82B3B2-C2A1-491B-841F-A410EAF2B682}"/>
              </a:ext>
            </a:extLst>
          </p:cNvPr>
          <p:cNvSpPr/>
          <p:nvPr/>
        </p:nvSpPr>
        <p:spPr>
          <a:xfrm>
            <a:off x="2239320" y="3834719"/>
            <a:ext cx="2243579" cy="214931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444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B8306256-A756-4A4B-BE69-E9BB1FA7FB03}"/>
              </a:ext>
            </a:extLst>
          </p:cNvPr>
          <p:cNvSpPr txBox="1">
            <a:spLocks/>
          </p:cNvSpPr>
          <p:nvPr/>
        </p:nvSpPr>
        <p:spPr>
          <a:xfrm>
            <a:off x="1506070" y="-10757"/>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Phases Description cont. </a:t>
            </a:r>
          </a:p>
        </p:txBody>
      </p:sp>
      <p:pic>
        <p:nvPicPr>
          <p:cNvPr id="4" name="Picture 3" descr="Diagram&#10;&#10;Description automatically generated">
            <a:extLst>
              <a:ext uri="{FF2B5EF4-FFF2-40B4-BE49-F238E27FC236}">
                <a16:creationId xmlns:a16="http://schemas.microsoft.com/office/drawing/2014/main" id="{CD2396B6-DD74-4CC9-BFB2-59CF76796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27698"/>
            <a:ext cx="12192000" cy="4862573"/>
          </a:xfrm>
          <a:prstGeom prst="rect">
            <a:avLst/>
          </a:prstGeom>
        </p:spPr>
      </p:pic>
      <p:sp>
        <p:nvSpPr>
          <p:cNvPr id="5" name="Title 6">
            <a:extLst>
              <a:ext uri="{FF2B5EF4-FFF2-40B4-BE49-F238E27FC236}">
                <a16:creationId xmlns:a16="http://schemas.microsoft.com/office/drawing/2014/main" id="{B373775A-C43C-4A20-A46F-FD1529721EF6}"/>
              </a:ext>
            </a:extLst>
          </p:cNvPr>
          <p:cNvSpPr txBox="1">
            <a:spLocks/>
          </p:cNvSpPr>
          <p:nvPr/>
        </p:nvSpPr>
        <p:spPr>
          <a:xfrm>
            <a:off x="1408843" y="1169291"/>
            <a:ext cx="8326419"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dirty="0">
                <a:solidFill>
                  <a:schemeClr val="tx1"/>
                </a:solidFill>
              </a:rPr>
              <a:t>6- Classification</a:t>
            </a:r>
          </a:p>
        </p:txBody>
      </p:sp>
    </p:spTree>
    <p:extLst>
      <p:ext uri="{BB962C8B-B14F-4D97-AF65-F5344CB8AC3E}">
        <p14:creationId xmlns:p14="http://schemas.microsoft.com/office/powerpoint/2010/main" val="1396625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2F876703-3054-4187-A198-85947F582A51}"/>
              </a:ext>
            </a:extLst>
          </p:cNvPr>
          <p:cNvSpPr txBox="1">
            <a:spLocks/>
          </p:cNvSpPr>
          <p:nvPr/>
        </p:nvSpPr>
        <p:spPr>
          <a:xfrm>
            <a:off x="1506070" y="-10757"/>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Datasets Description</a:t>
            </a:r>
          </a:p>
        </p:txBody>
      </p:sp>
      <p:sp>
        <p:nvSpPr>
          <p:cNvPr id="3" name="Title 6">
            <a:extLst>
              <a:ext uri="{FF2B5EF4-FFF2-40B4-BE49-F238E27FC236}">
                <a16:creationId xmlns:a16="http://schemas.microsoft.com/office/drawing/2014/main" id="{A5376523-FD3C-44C3-8A33-9A9A8B44119A}"/>
              </a:ext>
            </a:extLst>
          </p:cNvPr>
          <p:cNvSpPr txBox="1">
            <a:spLocks/>
          </p:cNvSpPr>
          <p:nvPr/>
        </p:nvSpPr>
        <p:spPr>
          <a:xfrm>
            <a:off x="1506070" y="1324402"/>
            <a:ext cx="8347934"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2800" dirty="0">
                <a:solidFill>
                  <a:schemeClr val="tx1"/>
                </a:solidFill>
              </a:rPr>
              <a:t>Facial key-points dataset</a:t>
            </a:r>
          </a:p>
        </p:txBody>
      </p:sp>
      <p:pic>
        <p:nvPicPr>
          <p:cNvPr id="5" name="Picture 4" descr="A screenshot of a computer&#10;&#10;Description automatically generated with low confidence">
            <a:extLst>
              <a:ext uri="{FF2B5EF4-FFF2-40B4-BE49-F238E27FC236}">
                <a16:creationId xmlns:a16="http://schemas.microsoft.com/office/drawing/2014/main" id="{41E62B7E-770B-4800-B23A-CE3632331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16363"/>
            <a:ext cx="12192000" cy="4404681"/>
          </a:xfrm>
          <a:prstGeom prst="rect">
            <a:avLst/>
          </a:prstGeom>
        </p:spPr>
      </p:pic>
    </p:spTree>
    <p:extLst>
      <p:ext uri="{BB962C8B-B14F-4D97-AF65-F5344CB8AC3E}">
        <p14:creationId xmlns:p14="http://schemas.microsoft.com/office/powerpoint/2010/main" val="15825061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78CEADD4-F997-4B60-9CCC-BDC390995B65}"/>
              </a:ext>
            </a:extLst>
          </p:cNvPr>
          <p:cNvSpPr txBox="1">
            <a:spLocks/>
          </p:cNvSpPr>
          <p:nvPr/>
        </p:nvSpPr>
        <p:spPr>
          <a:xfrm>
            <a:off x="1506070" y="-21515"/>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Datasets Description cont. </a:t>
            </a:r>
          </a:p>
        </p:txBody>
      </p:sp>
      <p:sp>
        <p:nvSpPr>
          <p:cNvPr id="3" name="Title 6">
            <a:extLst>
              <a:ext uri="{FF2B5EF4-FFF2-40B4-BE49-F238E27FC236}">
                <a16:creationId xmlns:a16="http://schemas.microsoft.com/office/drawing/2014/main" id="{7DE7402C-33C1-4AFB-A025-50E28CD7E526}"/>
              </a:ext>
            </a:extLst>
          </p:cNvPr>
          <p:cNvSpPr txBox="1">
            <a:spLocks/>
          </p:cNvSpPr>
          <p:nvPr/>
        </p:nvSpPr>
        <p:spPr>
          <a:xfrm>
            <a:off x="1506070" y="1012430"/>
            <a:ext cx="8347934"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2800" dirty="0">
                <a:solidFill>
                  <a:schemeClr val="tx1"/>
                </a:solidFill>
              </a:rPr>
              <a:t>Eyes dataset</a:t>
            </a:r>
          </a:p>
        </p:txBody>
      </p:sp>
      <p:pic>
        <p:nvPicPr>
          <p:cNvPr id="5" name="Picture 4">
            <a:extLst>
              <a:ext uri="{FF2B5EF4-FFF2-40B4-BE49-F238E27FC236}">
                <a16:creationId xmlns:a16="http://schemas.microsoft.com/office/drawing/2014/main" id="{DD28B88B-10D7-4B4F-9E5A-3EEB1CEF07F7}"/>
              </a:ext>
            </a:extLst>
          </p:cNvPr>
          <p:cNvPicPr>
            <a:picLocks noChangeAspect="1"/>
          </p:cNvPicPr>
          <p:nvPr/>
        </p:nvPicPr>
        <p:blipFill rotWithShape="1">
          <a:blip r:embed="rId3">
            <a:extLst>
              <a:ext uri="{28A0092B-C50C-407E-A947-70E740481C1C}">
                <a14:useLocalDpi xmlns:a14="http://schemas.microsoft.com/office/drawing/2010/main" val="0"/>
              </a:ext>
            </a:extLst>
          </a:blip>
          <a:srcRect t="-365" r="50000"/>
          <a:stretch/>
        </p:blipFill>
        <p:spPr>
          <a:xfrm>
            <a:off x="6096000" y="1603177"/>
            <a:ext cx="6096000" cy="5254824"/>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98C68891-C514-4572-9439-48EEF1B9AB7D}"/>
              </a:ext>
            </a:extLst>
          </p:cNvPr>
          <p:cNvPicPr>
            <a:picLocks noChangeAspect="1"/>
          </p:cNvPicPr>
          <p:nvPr/>
        </p:nvPicPr>
        <p:blipFill rotWithShape="1">
          <a:blip r:embed="rId4">
            <a:extLst>
              <a:ext uri="{28A0092B-C50C-407E-A947-70E740481C1C}">
                <a14:useLocalDpi xmlns:a14="http://schemas.microsoft.com/office/drawing/2010/main" val="0"/>
              </a:ext>
            </a:extLst>
          </a:blip>
          <a:srcRect t="324" r="50000"/>
          <a:stretch/>
        </p:blipFill>
        <p:spPr>
          <a:xfrm>
            <a:off x="0" y="1603176"/>
            <a:ext cx="6096000" cy="5254824"/>
          </a:xfrm>
          <a:prstGeom prst="rect">
            <a:avLst/>
          </a:prstGeom>
        </p:spPr>
      </p:pic>
    </p:spTree>
    <p:extLst>
      <p:ext uri="{BB962C8B-B14F-4D97-AF65-F5344CB8AC3E}">
        <p14:creationId xmlns:p14="http://schemas.microsoft.com/office/powerpoint/2010/main" val="513912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6EA280B-9FBF-43B0-A444-8402CC7D4F9A}"/>
              </a:ext>
            </a:extLst>
          </p:cNvPr>
          <p:cNvSpPr>
            <a:spLocks noGrp="1"/>
          </p:cNvSpPr>
          <p:nvPr>
            <p:ph type="title"/>
          </p:nvPr>
        </p:nvSpPr>
        <p:spPr>
          <a:xfrm>
            <a:off x="496112" y="685801"/>
            <a:ext cx="2743200" cy="5105400"/>
          </a:xfrm>
        </p:spPr>
        <p:txBody>
          <a:bodyPr>
            <a:normAutofit/>
          </a:bodyPr>
          <a:lstStyle/>
          <a:p>
            <a:pPr algn="l"/>
            <a:r>
              <a:rPr lang="en-US" sz="3200" b="1" dirty="0">
                <a:solidFill>
                  <a:srgbClr val="FFFFFF"/>
                </a:solidFill>
              </a:rPr>
              <a:t>Agenda</a:t>
            </a:r>
          </a:p>
        </p:txBody>
      </p:sp>
      <p:grpSp>
        <p:nvGrpSpPr>
          <p:cNvPr id="27" name="Group 26">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28"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9"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0"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31"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32"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3"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7" name="Content Placeholder 2">
            <a:extLst>
              <a:ext uri="{FF2B5EF4-FFF2-40B4-BE49-F238E27FC236}">
                <a16:creationId xmlns:a16="http://schemas.microsoft.com/office/drawing/2014/main" id="{A7D7C7AE-D965-4E7B-B64F-4407290BF2E1}"/>
              </a:ext>
            </a:extLst>
          </p:cNvPr>
          <p:cNvSpPr>
            <a:spLocks noGrp="1"/>
          </p:cNvSpPr>
          <p:nvPr>
            <p:ph idx="1"/>
          </p:nvPr>
        </p:nvSpPr>
        <p:spPr>
          <a:xfrm>
            <a:off x="5117106" y="685801"/>
            <a:ext cx="6704106" cy="5583024"/>
          </a:xfrm>
        </p:spPr>
        <p:txBody>
          <a:bodyPr>
            <a:normAutofit fontScale="85000" lnSpcReduction="20000"/>
          </a:bodyPr>
          <a:lstStyle/>
          <a:p>
            <a:pPr>
              <a:lnSpc>
                <a:spcPct val="90000"/>
              </a:lnSpc>
              <a:buClr>
                <a:srgbClr val="0070C0"/>
              </a:buClr>
            </a:pPr>
            <a:r>
              <a:rPr lang="en-US" dirty="0"/>
              <a:t>Demo</a:t>
            </a:r>
          </a:p>
          <a:p>
            <a:pPr>
              <a:lnSpc>
                <a:spcPct val="90000"/>
              </a:lnSpc>
              <a:buClr>
                <a:srgbClr val="0070C0"/>
              </a:buClr>
            </a:pPr>
            <a:r>
              <a:rPr lang="en-US" dirty="0"/>
              <a:t>Introduction</a:t>
            </a:r>
          </a:p>
          <a:p>
            <a:pPr>
              <a:lnSpc>
                <a:spcPct val="90000"/>
              </a:lnSpc>
              <a:buClr>
                <a:srgbClr val="0070C0"/>
              </a:buClr>
            </a:pPr>
            <a:r>
              <a:rPr lang="en-US" dirty="0"/>
              <a:t>Problem Definition</a:t>
            </a:r>
          </a:p>
          <a:p>
            <a:pPr>
              <a:lnSpc>
                <a:spcPct val="90000"/>
              </a:lnSpc>
              <a:buClr>
                <a:srgbClr val="0070C0"/>
              </a:buClr>
            </a:pPr>
            <a:r>
              <a:rPr lang="en-US" dirty="0"/>
              <a:t>Motivation</a:t>
            </a:r>
          </a:p>
          <a:p>
            <a:pPr>
              <a:lnSpc>
                <a:spcPct val="90000"/>
              </a:lnSpc>
              <a:buClr>
                <a:srgbClr val="0070C0"/>
              </a:buClr>
            </a:pPr>
            <a:r>
              <a:rPr lang="en-US" dirty="0"/>
              <a:t>Objective</a:t>
            </a:r>
          </a:p>
          <a:p>
            <a:pPr>
              <a:lnSpc>
                <a:spcPct val="90000"/>
              </a:lnSpc>
              <a:buClr>
                <a:srgbClr val="0070C0"/>
              </a:buClr>
            </a:pPr>
            <a:r>
              <a:rPr lang="en-US" dirty="0"/>
              <a:t>System Architecture</a:t>
            </a:r>
          </a:p>
          <a:p>
            <a:pPr>
              <a:lnSpc>
                <a:spcPct val="90000"/>
              </a:lnSpc>
              <a:buClr>
                <a:srgbClr val="0070C0"/>
              </a:buClr>
            </a:pPr>
            <a:r>
              <a:rPr lang="en-US" dirty="0"/>
              <a:t>Phases Description</a:t>
            </a:r>
          </a:p>
          <a:p>
            <a:pPr>
              <a:lnSpc>
                <a:spcPct val="90000"/>
              </a:lnSpc>
              <a:buClr>
                <a:srgbClr val="0070C0"/>
              </a:buClr>
            </a:pPr>
            <a:r>
              <a:rPr lang="en-US" dirty="0"/>
              <a:t>Datasets Description</a:t>
            </a:r>
          </a:p>
          <a:p>
            <a:pPr>
              <a:lnSpc>
                <a:spcPct val="90000"/>
              </a:lnSpc>
              <a:buClr>
                <a:srgbClr val="0070C0"/>
              </a:buClr>
            </a:pPr>
            <a:r>
              <a:rPr lang="en-US" dirty="0"/>
              <a:t>Tools</a:t>
            </a:r>
          </a:p>
          <a:p>
            <a:pPr>
              <a:lnSpc>
                <a:spcPct val="90000"/>
              </a:lnSpc>
              <a:buClr>
                <a:srgbClr val="0070C0"/>
              </a:buClr>
            </a:pPr>
            <a:r>
              <a:rPr lang="en-US" dirty="0"/>
              <a:t>Experiments </a:t>
            </a:r>
          </a:p>
          <a:p>
            <a:pPr>
              <a:lnSpc>
                <a:spcPct val="90000"/>
              </a:lnSpc>
              <a:buClr>
                <a:srgbClr val="0070C0"/>
              </a:buClr>
            </a:pPr>
            <a:r>
              <a:rPr lang="en-US" dirty="0"/>
              <a:t>Results</a:t>
            </a:r>
          </a:p>
          <a:p>
            <a:pPr>
              <a:lnSpc>
                <a:spcPct val="90000"/>
              </a:lnSpc>
              <a:buClr>
                <a:srgbClr val="0070C0"/>
              </a:buClr>
            </a:pPr>
            <a:r>
              <a:rPr lang="en-US" dirty="0"/>
              <a:t>Conclusion</a:t>
            </a:r>
          </a:p>
          <a:p>
            <a:pPr>
              <a:lnSpc>
                <a:spcPct val="90000"/>
              </a:lnSpc>
              <a:buClr>
                <a:srgbClr val="0070C0"/>
              </a:buClr>
            </a:pPr>
            <a:r>
              <a:rPr lang="en-US" dirty="0"/>
              <a:t>Final Product</a:t>
            </a:r>
          </a:p>
          <a:p>
            <a:pPr>
              <a:lnSpc>
                <a:spcPct val="90000"/>
              </a:lnSpc>
              <a:buClr>
                <a:srgbClr val="0070C0"/>
              </a:buClr>
            </a:pPr>
            <a:r>
              <a:rPr lang="en-US" dirty="0"/>
              <a:t>Future Work</a:t>
            </a:r>
          </a:p>
          <a:p>
            <a:pPr>
              <a:lnSpc>
                <a:spcPct val="90000"/>
              </a:lnSpc>
              <a:buClr>
                <a:srgbClr val="0070C0"/>
              </a:buClr>
            </a:pPr>
            <a:r>
              <a:rPr lang="en-US" dirty="0"/>
              <a:t>References</a:t>
            </a:r>
          </a:p>
          <a:p>
            <a:pPr>
              <a:lnSpc>
                <a:spcPct val="90000"/>
              </a:lnSpc>
              <a:buClr>
                <a:srgbClr val="0070C0"/>
              </a:buClr>
            </a:pPr>
            <a:endParaRPr lang="en-US" sz="2000" dirty="0"/>
          </a:p>
        </p:txBody>
      </p:sp>
    </p:spTree>
    <p:extLst>
      <p:ext uri="{BB962C8B-B14F-4D97-AF65-F5344CB8AC3E}">
        <p14:creationId xmlns:p14="http://schemas.microsoft.com/office/powerpoint/2010/main" val="3107432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95C1FAC0-CA97-4EFE-97C3-34E452107954}"/>
              </a:ext>
            </a:extLst>
          </p:cNvPr>
          <p:cNvSpPr txBox="1">
            <a:spLocks/>
          </p:cNvSpPr>
          <p:nvPr/>
        </p:nvSpPr>
        <p:spPr>
          <a:xfrm>
            <a:off x="1570616" y="0"/>
            <a:ext cx="10621384" cy="8402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Tools, libraries &amp; technologies used</a:t>
            </a:r>
          </a:p>
        </p:txBody>
      </p:sp>
      <p:sp>
        <p:nvSpPr>
          <p:cNvPr id="3" name="Text Placeholder 9">
            <a:extLst>
              <a:ext uri="{FF2B5EF4-FFF2-40B4-BE49-F238E27FC236}">
                <a16:creationId xmlns:a16="http://schemas.microsoft.com/office/drawing/2014/main" id="{7A98A56A-C570-4A56-9992-C8AC40A1A5B7}"/>
              </a:ext>
            </a:extLst>
          </p:cNvPr>
          <p:cNvSpPr txBox="1">
            <a:spLocks/>
          </p:cNvSpPr>
          <p:nvPr/>
        </p:nvSpPr>
        <p:spPr>
          <a:xfrm>
            <a:off x="1882588" y="1280159"/>
            <a:ext cx="10309412" cy="5325035"/>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342900" indent="-342900">
              <a:buFont typeface="+mj-lt"/>
              <a:buAutoNum type="arabicPeriod"/>
            </a:pPr>
            <a:r>
              <a:rPr lang="en-US" dirty="0"/>
              <a:t> Camera </a:t>
            </a:r>
          </a:p>
          <a:p>
            <a:pPr marL="342900" indent="-342900">
              <a:buFont typeface="+mj-lt"/>
              <a:buAutoNum type="arabicPeriod"/>
            </a:pPr>
            <a:r>
              <a:rPr lang="en-US" dirty="0"/>
              <a:t> PyCharm IDE</a:t>
            </a:r>
          </a:p>
          <a:p>
            <a:pPr marL="342900" indent="-342900">
              <a:buFont typeface="+mj-lt"/>
              <a:buAutoNum type="arabicPeriod"/>
            </a:pPr>
            <a:r>
              <a:rPr lang="en-US" dirty="0"/>
              <a:t> Python 3.6</a:t>
            </a:r>
          </a:p>
          <a:p>
            <a:pPr marL="342900" indent="-342900">
              <a:buFont typeface="+mj-lt"/>
              <a:buAutoNum type="arabicPeriod"/>
            </a:pPr>
            <a:r>
              <a:rPr lang="en-US" dirty="0"/>
              <a:t> TensorFlow</a:t>
            </a:r>
          </a:p>
          <a:p>
            <a:pPr marL="342900" indent="-342900">
              <a:buFont typeface="+mj-lt"/>
              <a:buAutoNum type="arabicPeriod"/>
            </a:pPr>
            <a:r>
              <a:rPr lang="en-US" dirty="0"/>
              <a:t> Convolutional Neural Network (CNN)</a:t>
            </a:r>
          </a:p>
          <a:p>
            <a:pPr marL="342900" indent="-342900">
              <a:buFont typeface="+mj-lt"/>
              <a:buAutoNum type="arabicPeriod"/>
            </a:pPr>
            <a:r>
              <a:rPr lang="en-US" dirty="0"/>
              <a:t> OpenCV</a:t>
            </a:r>
          </a:p>
          <a:p>
            <a:pPr marL="342900" indent="-342900">
              <a:buFont typeface="+mj-lt"/>
              <a:buAutoNum type="arabicPeriod"/>
            </a:pPr>
            <a:r>
              <a:rPr lang="en-US" dirty="0"/>
              <a:t> NumPy</a:t>
            </a:r>
          </a:p>
          <a:p>
            <a:pPr marL="342900" indent="-342900">
              <a:buFont typeface="+mj-lt"/>
              <a:buAutoNum type="arabicPeriod"/>
            </a:pPr>
            <a:r>
              <a:rPr lang="en-US" dirty="0"/>
              <a:t> Pandas</a:t>
            </a:r>
          </a:p>
          <a:p>
            <a:pPr marL="342900" indent="-342900">
              <a:buFont typeface="+mj-lt"/>
              <a:buAutoNum type="arabicPeriod"/>
            </a:pPr>
            <a:r>
              <a:rPr lang="en-US" dirty="0"/>
              <a:t> Tkinter </a:t>
            </a:r>
          </a:p>
          <a:p>
            <a:pPr marL="342900" indent="-342900">
              <a:buFont typeface="+mj-lt"/>
              <a:buAutoNum type="arabicPeriod"/>
            </a:pPr>
            <a:r>
              <a:rPr lang="en-US" dirty="0"/>
              <a:t> Matplotlib</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2891048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F8255F11-8C43-48C2-BB99-93B49E37D252}"/>
              </a:ext>
            </a:extLst>
          </p:cNvPr>
          <p:cNvSpPr txBox="1">
            <a:spLocks/>
          </p:cNvSpPr>
          <p:nvPr/>
        </p:nvSpPr>
        <p:spPr>
          <a:xfrm>
            <a:off x="1592132" y="-21515"/>
            <a:ext cx="9660067"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Experiments </a:t>
            </a:r>
          </a:p>
        </p:txBody>
      </p:sp>
      <p:sp>
        <p:nvSpPr>
          <p:cNvPr id="5" name="Text Placeholder 9">
            <a:extLst>
              <a:ext uri="{FF2B5EF4-FFF2-40B4-BE49-F238E27FC236}">
                <a16:creationId xmlns:a16="http://schemas.microsoft.com/office/drawing/2014/main" id="{C1095EC3-FCF6-47CC-91B3-E17A1A449D38}"/>
              </a:ext>
            </a:extLst>
          </p:cNvPr>
          <p:cNvSpPr txBox="1">
            <a:spLocks/>
          </p:cNvSpPr>
          <p:nvPr/>
        </p:nvSpPr>
        <p:spPr>
          <a:xfrm>
            <a:off x="1592132" y="1151068"/>
            <a:ext cx="10599868" cy="5706932"/>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rgbClr val="00B0F0"/>
              </a:buClr>
            </a:pPr>
            <a:r>
              <a:rPr lang="en-US" sz="2800" dirty="0"/>
              <a:t>Transfer learning with Inception V3 model</a:t>
            </a:r>
          </a:p>
          <a:p>
            <a:pPr lvl="1">
              <a:buClr>
                <a:srgbClr val="00B0F0"/>
              </a:buClr>
              <a:buFont typeface="Wingdings" panose="05000000000000000000" pitchFamily="2" charset="2"/>
              <a:buChar char="Ø"/>
            </a:pPr>
            <a:r>
              <a:rPr lang="en-US" sz="2400" dirty="0"/>
              <a:t>Too much time to load</a:t>
            </a:r>
          </a:p>
          <a:p>
            <a:pPr lvl="1">
              <a:buClr>
                <a:srgbClr val="00B0F0"/>
              </a:buClr>
              <a:buFont typeface="Wingdings" panose="05000000000000000000" pitchFamily="2" charset="2"/>
              <a:buChar char="Ø"/>
            </a:pPr>
            <a:r>
              <a:rPr lang="en-US" sz="2400" dirty="0"/>
              <a:t>Not practical</a:t>
            </a:r>
          </a:p>
          <a:p>
            <a:pPr lvl="1">
              <a:buClr>
                <a:srgbClr val="00B0F0"/>
              </a:buClr>
              <a:buFont typeface="Wingdings" panose="05000000000000000000" pitchFamily="2" charset="2"/>
              <a:buChar char="Ø"/>
            </a:pPr>
            <a:endParaRPr lang="en-US" sz="2400" dirty="0"/>
          </a:p>
          <a:p>
            <a:pPr>
              <a:buClr>
                <a:srgbClr val="00B0F0"/>
              </a:buClr>
              <a:buFont typeface="Arial" panose="020B0604020202020204" pitchFamily="34" charset="0"/>
              <a:buChar char="•"/>
            </a:pPr>
            <a:r>
              <a:rPr lang="en-US" sz="2800" dirty="0"/>
              <a:t>OpenCV’s Cascade Classifier to detect eyes</a:t>
            </a:r>
          </a:p>
          <a:p>
            <a:pPr lvl="1">
              <a:buClr>
                <a:srgbClr val="00B0F0"/>
              </a:buClr>
              <a:buFont typeface="Wingdings" panose="05000000000000000000" pitchFamily="2" charset="2"/>
              <a:buChar char="Ø"/>
            </a:pPr>
            <a:r>
              <a:rPr lang="en-US" sz="2400" dirty="0"/>
              <a:t>Cannot always detect when eyes are closed</a:t>
            </a:r>
          </a:p>
          <a:p>
            <a:pPr lvl="1">
              <a:buClr>
                <a:srgbClr val="00B0F0"/>
              </a:buClr>
              <a:buFont typeface="Wingdings" panose="05000000000000000000" pitchFamily="2" charset="2"/>
              <a:buChar char="Ø"/>
            </a:pPr>
            <a:endParaRPr lang="en-US" sz="2400" dirty="0"/>
          </a:p>
          <a:p>
            <a:pPr>
              <a:buClr>
                <a:srgbClr val="00B0F0"/>
              </a:buClr>
            </a:pPr>
            <a:r>
              <a:rPr lang="en-US" sz="2800" dirty="0"/>
              <a:t>Different CNN eye model architectures</a:t>
            </a:r>
          </a:p>
          <a:p>
            <a:pPr lvl="1">
              <a:buClr>
                <a:srgbClr val="00B0F0"/>
              </a:buClr>
              <a:buFont typeface="Wingdings" panose="05000000000000000000" pitchFamily="2" charset="2"/>
              <a:buChar char="Ø"/>
            </a:pPr>
            <a:r>
              <a:rPr lang="en-US" sz="2400" dirty="0"/>
              <a:t>Good training\validation accuracy, but not so good in testing</a:t>
            </a:r>
          </a:p>
        </p:txBody>
      </p:sp>
    </p:spTree>
    <p:extLst>
      <p:ext uri="{BB962C8B-B14F-4D97-AF65-F5344CB8AC3E}">
        <p14:creationId xmlns:p14="http://schemas.microsoft.com/office/powerpoint/2010/main" val="1085986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F8255F11-8C43-48C2-BB99-93B49E37D252}"/>
              </a:ext>
            </a:extLst>
          </p:cNvPr>
          <p:cNvSpPr txBox="1">
            <a:spLocks/>
          </p:cNvSpPr>
          <p:nvPr/>
        </p:nvSpPr>
        <p:spPr>
          <a:xfrm>
            <a:off x="1592132" y="-21515"/>
            <a:ext cx="9660067"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Experiments cont.</a:t>
            </a:r>
          </a:p>
        </p:txBody>
      </p:sp>
      <p:sp>
        <p:nvSpPr>
          <p:cNvPr id="5" name="Text Placeholder 9">
            <a:extLst>
              <a:ext uri="{FF2B5EF4-FFF2-40B4-BE49-F238E27FC236}">
                <a16:creationId xmlns:a16="http://schemas.microsoft.com/office/drawing/2014/main" id="{C1095EC3-FCF6-47CC-91B3-E17A1A449D38}"/>
              </a:ext>
            </a:extLst>
          </p:cNvPr>
          <p:cNvSpPr txBox="1">
            <a:spLocks/>
          </p:cNvSpPr>
          <p:nvPr/>
        </p:nvSpPr>
        <p:spPr>
          <a:xfrm>
            <a:off x="1592132" y="1151068"/>
            <a:ext cx="10599868" cy="5706932"/>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rgbClr val="00B0F0"/>
              </a:buClr>
              <a:buFont typeface="Arial" panose="020B0604020202020204" pitchFamily="34" charset="0"/>
              <a:buChar char="•"/>
            </a:pPr>
            <a:r>
              <a:rPr lang="en-US" sz="2800" dirty="0"/>
              <a:t>Small eyes dataset</a:t>
            </a:r>
          </a:p>
          <a:p>
            <a:pPr lvl="1">
              <a:buClr>
                <a:srgbClr val="00B0F0"/>
              </a:buClr>
              <a:buFont typeface="Wingdings" panose="05000000000000000000" pitchFamily="2" charset="2"/>
              <a:buChar char="Ø"/>
            </a:pPr>
            <a:r>
              <a:rPr lang="en-US" sz="2400" dirty="0"/>
              <a:t>Poor accuracy</a:t>
            </a:r>
          </a:p>
          <a:p>
            <a:pPr lvl="1">
              <a:buClr>
                <a:srgbClr val="00B0F0"/>
              </a:buClr>
              <a:buFont typeface="Wingdings" panose="05000000000000000000" pitchFamily="2" charset="2"/>
              <a:buChar char="Ø"/>
            </a:pPr>
            <a:endParaRPr lang="en-US" sz="2400" dirty="0"/>
          </a:p>
          <a:p>
            <a:pPr>
              <a:buClr>
                <a:srgbClr val="00B0F0"/>
              </a:buClr>
              <a:buFont typeface="Arial" panose="020B0604020202020204" pitchFamily="34" charset="0"/>
              <a:buChar char="•"/>
            </a:pPr>
            <a:r>
              <a:rPr lang="en-US" sz="2800" dirty="0"/>
              <a:t>Unbalanced dataset</a:t>
            </a:r>
          </a:p>
          <a:p>
            <a:pPr lvl="1">
              <a:buClr>
                <a:srgbClr val="00B0F0"/>
              </a:buClr>
              <a:buFont typeface="Wingdings" panose="05000000000000000000" pitchFamily="2" charset="2"/>
              <a:buChar char="Ø"/>
            </a:pPr>
            <a:r>
              <a:rPr lang="en-US" sz="2400" dirty="0"/>
              <a:t>Good training\validation accuracy, but not so good in testing</a:t>
            </a:r>
          </a:p>
          <a:p>
            <a:pPr lvl="1">
              <a:buClr>
                <a:srgbClr val="00B0F0"/>
              </a:buClr>
              <a:buFont typeface="Wingdings" panose="05000000000000000000" pitchFamily="2" charset="2"/>
              <a:buChar char="Ø"/>
            </a:pPr>
            <a:endParaRPr lang="en-US" sz="2400" dirty="0"/>
          </a:p>
          <a:p>
            <a:pPr>
              <a:buClr>
                <a:srgbClr val="00B0F0"/>
              </a:buClr>
              <a:buFont typeface="Arial" panose="020B0604020202020204" pitchFamily="34" charset="0"/>
              <a:buChar char="•"/>
            </a:pPr>
            <a:r>
              <a:rPr lang="en-US" sz="2800" dirty="0"/>
              <a:t>Balanced dataset by data augmentation</a:t>
            </a:r>
          </a:p>
          <a:p>
            <a:pPr lvl="1">
              <a:buClr>
                <a:srgbClr val="00B0F0"/>
              </a:buClr>
              <a:buFont typeface="Arial" panose="020B0604020202020204" pitchFamily="34" charset="0"/>
              <a:buChar char="•"/>
            </a:pPr>
            <a:r>
              <a:rPr lang="en-US" sz="2400" dirty="0"/>
              <a:t>Final model</a:t>
            </a:r>
          </a:p>
          <a:p>
            <a:pPr lvl="1">
              <a:buClr>
                <a:srgbClr val="00B0F0"/>
              </a:buClr>
              <a:buFont typeface="Arial" panose="020B0604020202020204" pitchFamily="34" charset="0"/>
              <a:buChar char="•"/>
            </a:pPr>
            <a:r>
              <a:rPr lang="en-US" sz="2400" dirty="0"/>
              <a:t>Good training\validation accuracy, good testing results</a:t>
            </a:r>
          </a:p>
          <a:p>
            <a:pPr lvl="1">
              <a:buClr>
                <a:srgbClr val="00B0F0"/>
              </a:buClr>
              <a:buFont typeface="Arial" panose="020B0604020202020204" pitchFamily="34" charset="0"/>
              <a:buChar char="•"/>
            </a:pPr>
            <a:endParaRPr lang="en-US" sz="2400" dirty="0"/>
          </a:p>
        </p:txBody>
      </p:sp>
    </p:spTree>
    <p:extLst>
      <p:ext uri="{BB962C8B-B14F-4D97-AF65-F5344CB8AC3E}">
        <p14:creationId xmlns:p14="http://schemas.microsoft.com/office/powerpoint/2010/main" val="133899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8FA816AD-D491-4177-B3C8-A0071D14CF8C}"/>
              </a:ext>
            </a:extLst>
          </p:cNvPr>
          <p:cNvSpPr txBox="1">
            <a:spLocks/>
          </p:cNvSpPr>
          <p:nvPr/>
        </p:nvSpPr>
        <p:spPr>
          <a:xfrm>
            <a:off x="1506070" y="-21515"/>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Results</a:t>
            </a:r>
            <a:endParaRPr lang="en-US" sz="2400" dirty="0"/>
          </a:p>
        </p:txBody>
      </p:sp>
      <p:sp>
        <p:nvSpPr>
          <p:cNvPr id="3" name="Title 6">
            <a:extLst>
              <a:ext uri="{FF2B5EF4-FFF2-40B4-BE49-F238E27FC236}">
                <a16:creationId xmlns:a16="http://schemas.microsoft.com/office/drawing/2014/main" id="{67C96BDD-1426-4B11-8CCB-B7E06DBCD0FE}"/>
              </a:ext>
            </a:extLst>
          </p:cNvPr>
          <p:cNvSpPr txBox="1">
            <a:spLocks/>
          </p:cNvSpPr>
          <p:nvPr/>
        </p:nvSpPr>
        <p:spPr>
          <a:xfrm>
            <a:off x="1506070" y="1324402"/>
            <a:ext cx="8347934"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2800" dirty="0">
                <a:solidFill>
                  <a:schemeClr val="tx1"/>
                </a:solidFill>
              </a:rPr>
              <a:t>Facial key-points model MSE plot</a:t>
            </a:r>
          </a:p>
        </p:txBody>
      </p:sp>
      <p:pic>
        <p:nvPicPr>
          <p:cNvPr id="6" name="Picture 5" descr="Chart, line chart&#10;&#10;Description automatically generated">
            <a:extLst>
              <a:ext uri="{FF2B5EF4-FFF2-40B4-BE49-F238E27FC236}">
                <a16:creationId xmlns:a16="http://schemas.microsoft.com/office/drawing/2014/main" id="{04D3A543-497C-4830-8FCF-F48B1DD9D9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6774" y="2227120"/>
            <a:ext cx="9115425" cy="4181475"/>
          </a:xfrm>
          <a:prstGeom prst="rect">
            <a:avLst/>
          </a:prstGeom>
        </p:spPr>
      </p:pic>
    </p:spTree>
    <p:extLst>
      <p:ext uri="{BB962C8B-B14F-4D97-AF65-F5344CB8AC3E}">
        <p14:creationId xmlns:p14="http://schemas.microsoft.com/office/powerpoint/2010/main" val="212062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8FA816AD-D491-4177-B3C8-A0071D14CF8C}"/>
              </a:ext>
            </a:extLst>
          </p:cNvPr>
          <p:cNvSpPr txBox="1">
            <a:spLocks/>
          </p:cNvSpPr>
          <p:nvPr/>
        </p:nvSpPr>
        <p:spPr>
          <a:xfrm>
            <a:off x="1506070" y="-21515"/>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Results cont.</a:t>
            </a:r>
            <a:endParaRPr lang="en-US" sz="2400" dirty="0"/>
          </a:p>
        </p:txBody>
      </p:sp>
      <p:sp>
        <p:nvSpPr>
          <p:cNvPr id="3" name="Title 6">
            <a:extLst>
              <a:ext uri="{FF2B5EF4-FFF2-40B4-BE49-F238E27FC236}">
                <a16:creationId xmlns:a16="http://schemas.microsoft.com/office/drawing/2014/main" id="{67C96BDD-1426-4B11-8CCB-B7E06DBCD0FE}"/>
              </a:ext>
            </a:extLst>
          </p:cNvPr>
          <p:cNvSpPr txBox="1">
            <a:spLocks/>
          </p:cNvSpPr>
          <p:nvPr/>
        </p:nvSpPr>
        <p:spPr>
          <a:xfrm>
            <a:off x="1506070" y="1324402"/>
            <a:ext cx="8347934"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2800" dirty="0">
                <a:solidFill>
                  <a:schemeClr val="tx1"/>
                </a:solidFill>
              </a:rPr>
              <a:t>Facial key-points model testing results</a:t>
            </a:r>
          </a:p>
        </p:txBody>
      </p:sp>
      <p:graphicFrame>
        <p:nvGraphicFramePr>
          <p:cNvPr id="11" name="Table 10">
            <a:extLst>
              <a:ext uri="{FF2B5EF4-FFF2-40B4-BE49-F238E27FC236}">
                <a16:creationId xmlns:a16="http://schemas.microsoft.com/office/drawing/2014/main" id="{E5093273-315A-46DD-839C-FCB613FB2F84}"/>
              </a:ext>
            </a:extLst>
          </p:cNvPr>
          <p:cNvGraphicFramePr>
            <a:graphicFrameLocks noGrp="1"/>
          </p:cNvGraphicFramePr>
          <p:nvPr>
            <p:extLst>
              <p:ext uri="{D42A27DB-BD31-4B8C-83A1-F6EECF244321}">
                <p14:modId xmlns:p14="http://schemas.microsoft.com/office/powerpoint/2010/main" val="3879773808"/>
              </p:ext>
            </p:extLst>
          </p:nvPr>
        </p:nvGraphicFramePr>
        <p:xfrm>
          <a:off x="1506071" y="2065468"/>
          <a:ext cx="10359617" cy="3468130"/>
        </p:xfrm>
        <a:graphic>
          <a:graphicData uri="http://schemas.openxmlformats.org/drawingml/2006/table">
            <a:tbl>
              <a:tblPr firstRow="1" firstCol="1" bandRow="1">
                <a:tableStyleId>{5C22544A-7EE6-4342-B048-85BDC9FD1C3A}</a:tableStyleId>
              </a:tblPr>
              <a:tblGrid>
                <a:gridCol w="2786571">
                  <a:extLst>
                    <a:ext uri="{9D8B030D-6E8A-4147-A177-3AD203B41FA5}">
                      <a16:colId xmlns:a16="http://schemas.microsoft.com/office/drawing/2014/main" val="3015624873"/>
                    </a:ext>
                  </a:extLst>
                </a:gridCol>
                <a:gridCol w="1495774">
                  <a:extLst>
                    <a:ext uri="{9D8B030D-6E8A-4147-A177-3AD203B41FA5}">
                      <a16:colId xmlns:a16="http://schemas.microsoft.com/office/drawing/2014/main" val="1794702834"/>
                    </a:ext>
                  </a:extLst>
                </a:gridCol>
                <a:gridCol w="1933426">
                  <a:extLst>
                    <a:ext uri="{9D8B030D-6E8A-4147-A177-3AD203B41FA5}">
                      <a16:colId xmlns:a16="http://schemas.microsoft.com/office/drawing/2014/main" val="3263343301"/>
                    </a:ext>
                  </a:extLst>
                </a:gridCol>
                <a:gridCol w="2071923">
                  <a:extLst>
                    <a:ext uri="{9D8B030D-6E8A-4147-A177-3AD203B41FA5}">
                      <a16:colId xmlns:a16="http://schemas.microsoft.com/office/drawing/2014/main" val="722828105"/>
                    </a:ext>
                  </a:extLst>
                </a:gridCol>
                <a:gridCol w="2071923">
                  <a:extLst>
                    <a:ext uri="{9D8B030D-6E8A-4147-A177-3AD203B41FA5}">
                      <a16:colId xmlns:a16="http://schemas.microsoft.com/office/drawing/2014/main" val="3213002895"/>
                    </a:ext>
                  </a:extLst>
                </a:gridCol>
              </a:tblGrid>
              <a:tr h="693626">
                <a:tc>
                  <a:txBody>
                    <a:bodyPr/>
                    <a:lstStyle/>
                    <a:p>
                      <a:pPr marL="0" marR="0" algn="just">
                        <a:spcBef>
                          <a:spcPts val="0"/>
                        </a:spcBef>
                        <a:spcAft>
                          <a:spcPts val="0"/>
                        </a:spcAft>
                      </a:pPr>
                      <a:r>
                        <a:rPr lang="en-US" sz="2000" dirty="0">
                          <a:effectLst/>
                        </a:rPr>
                        <a:t>Case</a:t>
                      </a:r>
                      <a:endParaRPr lang="en-US"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Number of trials</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dirty="0">
                          <a:effectLst/>
                        </a:rPr>
                        <a:t>Expected output</a:t>
                      </a:r>
                      <a:endParaRPr lang="en-US"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Correct output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Percentage</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556558240"/>
                  </a:ext>
                </a:extLst>
              </a:tr>
              <a:tr h="693626">
                <a:tc>
                  <a:txBody>
                    <a:bodyPr/>
                    <a:lstStyle/>
                    <a:p>
                      <a:pPr marL="0" marR="0" algn="just">
                        <a:spcBef>
                          <a:spcPts val="0"/>
                        </a:spcBef>
                        <a:spcAft>
                          <a:spcPts val="0"/>
                        </a:spcAft>
                      </a:pPr>
                      <a:r>
                        <a:rPr lang="en-US" sz="2000">
                          <a:effectLst/>
                        </a:rPr>
                        <a:t>Person in good light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25</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83.5%</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55873244"/>
                  </a:ext>
                </a:extLst>
              </a:tr>
              <a:tr h="693626">
                <a:tc>
                  <a:txBody>
                    <a:bodyPr/>
                    <a:lstStyle/>
                    <a:p>
                      <a:pPr marL="0" marR="0" algn="just">
                        <a:spcBef>
                          <a:spcPts val="0"/>
                        </a:spcBef>
                        <a:spcAft>
                          <a:spcPts val="0"/>
                        </a:spcAft>
                      </a:pPr>
                      <a:r>
                        <a:rPr lang="en-US" sz="2000">
                          <a:effectLst/>
                        </a:rPr>
                        <a:t>Person in poor light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20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66.6%</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32147347"/>
                  </a:ext>
                </a:extLst>
              </a:tr>
              <a:tr h="693626">
                <a:tc>
                  <a:txBody>
                    <a:bodyPr/>
                    <a:lstStyle/>
                    <a:p>
                      <a:pPr marL="0" marR="0" algn="just">
                        <a:spcBef>
                          <a:spcPts val="0"/>
                        </a:spcBef>
                        <a:spcAft>
                          <a:spcPts val="0"/>
                        </a:spcAft>
                      </a:pPr>
                      <a:r>
                        <a:rPr lang="en-US" sz="2000">
                          <a:effectLst/>
                        </a:rPr>
                        <a:t>Driver in car with good light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24</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80%</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76569708"/>
                  </a:ext>
                </a:extLst>
              </a:tr>
              <a:tr h="693626">
                <a:tc>
                  <a:txBody>
                    <a:bodyPr/>
                    <a:lstStyle/>
                    <a:p>
                      <a:pPr marL="0" marR="0" algn="just">
                        <a:spcBef>
                          <a:spcPts val="0"/>
                        </a:spcBef>
                        <a:spcAft>
                          <a:spcPts val="0"/>
                        </a:spcAft>
                      </a:pPr>
                      <a:r>
                        <a:rPr lang="en-US" sz="2000">
                          <a:effectLst/>
                        </a:rPr>
                        <a:t>Driver in car with poor light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20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dirty="0">
                          <a:effectLst/>
                        </a:rPr>
                        <a:t>66.6%</a:t>
                      </a:r>
                      <a:endParaRPr lang="en-US"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19286208"/>
                  </a:ext>
                </a:extLst>
              </a:tr>
            </a:tbl>
          </a:graphicData>
        </a:graphic>
      </p:graphicFrame>
      <p:sp>
        <p:nvSpPr>
          <p:cNvPr id="12" name="Rectangle 3">
            <a:extLst>
              <a:ext uri="{FF2B5EF4-FFF2-40B4-BE49-F238E27FC236}">
                <a16:creationId xmlns:a16="http://schemas.microsoft.com/office/drawing/2014/main" id="{77B5ACF3-02FA-4637-A447-B14D1B0DCBA4}"/>
              </a:ext>
            </a:extLst>
          </p:cNvPr>
          <p:cNvSpPr>
            <a:spLocks noChangeArrowheads="1"/>
          </p:cNvSpPr>
          <p:nvPr/>
        </p:nvSpPr>
        <p:spPr bwMode="auto">
          <a:xfrm>
            <a:off x="4238513" y="5697939"/>
            <a:ext cx="79534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overall accuracy is 74.16%</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226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8FA816AD-D491-4177-B3C8-A0071D14CF8C}"/>
              </a:ext>
            </a:extLst>
          </p:cNvPr>
          <p:cNvSpPr txBox="1">
            <a:spLocks/>
          </p:cNvSpPr>
          <p:nvPr/>
        </p:nvSpPr>
        <p:spPr>
          <a:xfrm>
            <a:off x="1506070" y="-21515"/>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Results cont.</a:t>
            </a:r>
            <a:endParaRPr lang="en-US" sz="2400" dirty="0"/>
          </a:p>
        </p:txBody>
      </p:sp>
      <p:sp>
        <p:nvSpPr>
          <p:cNvPr id="3" name="Title 6">
            <a:extLst>
              <a:ext uri="{FF2B5EF4-FFF2-40B4-BE49-F238E27FC236}">
                <a16:creationId xmlns:a16="http://schemas.microsoft.com/office/drawing/2014/main" id="{67C96BDD-1426-4B11-8CCB-B7E06DBCD0FE}"/>
              </a:ext>
            </a:extLst>
          </p:cNvPr>
          <p:cNvSpPr txBox="1">
            <a:spLocks/>
          </p:cNvSpPr>
          <p:nvPr/>
        </p:nvSpPr>
        <p:spPr>
          <a:xfrm>
            <a:off x="1506070" y="1324402"/>
            <a:ext cx="8347934"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2800" dirty="0">
                <a:solidFill>
                  <a:schemeClr val="tx1"/>
                </a:solidFill>
              </a:rPr>
              <a:t>Eye model accuracy plot</a:t>
            </a:r>
          </a:p>
        </p:txBody>
      </p:sp>
      <p:pic>
        <p:nvPicPr>
          <p:cNvPr id="5" name="Picture 4" descr="Chart, line chart&#10;&#10;Description automatically generated">
            <a:extLst>
              <a:ext uri="{FF2B5EF4-FFF2-40B4-BE49-F238E27FC236}">
                <a16:creationId xmlns:a16="http://schemas.microsoft.com/office/drawing/2014/main" id="{94B7B47D-BC9F-4902-8E1A-665C2EA31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206" y="2227120"/>
            <a:ext cx="9746129" cy="4227863"/>
          </a:xfrm>
          <a:prstGeom prst="rect">
            <a:avLst/>
          </a:prstGeom>
        </p:spPr>
      </p:pic>
    </p:spTree>
    <p:extLst>
      <p:ext uri="{BB962C8B-B14F-4D97-AF65-F5344CB8AC3E}">
        <p14:creationId xmlns:p14="http://schemas.microsoft.com/office/powerpoint/2010/main" val="6947115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8FA816AD-D491-4177-B3C8-A0071D14CF8C}"/>
              </a:ext>
            </a:extLst>
          </p:cNvPr>
          <p:cNvSpPr txBox="1">
            <a:spLocks/>
          </p:cNvSpPr>
          <p:nvPr/>
        </p:nvSpPr>
        <p:spPr>
          <a:xfrm>
            <a:off x="1506070" y="-21515"/>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Results cont.</a:t>
            </a:r>
            <a:endParaRPr lang="en-US" sz="2400" dirty="0"/>
          </a:p>
        </p:txBody>
      </p:sp>
      <p:sp>
        <p:nvSpPr>
          <p:cNvPr id="3" name="Title 6">
            <a:extLst>
              <a:ext uri="{FF2B5EF4-FFF2-40B4-BE49-F238E27FC236}">
                <a16:creationId xmlns:a16="http://schemas.microsoft.com/office/drawing/2014/main" id="{67C96BDD-1426-4B11-8CCB-B7E06DBCD0FE}"/>
              </a:ext>
            </a:extLst>
          </p:cNvPr>
          <p:cNvSpPr txBox="1">
            <a:spLocks/>
          </p:cNvSpPr>
          <p:nvPr/>
        </p:nvSpPr>
        <p:spPr>
          <a:xfrm>
            <a:off x="1506070" y="1324402"/>
            <a:ext cx="8347934" cy="4801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2800" dirty="0">
                <a:solidFill>
                  <a:schemeClr val="tx1"/>
                </a:solidFill>
              </a:rPr>
              <a:t>Eye model testing results</a:t>
            </a:r>
          </a:p>
        </p:txBody>
      </p:sp>
      <p:graphicFrame>
        <p:nvGraphicFramePr>
          <p:cNvPr id="2" name="Table 1">
            <a:extLst>
              <a:ext uri="{FF2B5EF4-FFF2-40B4-BE49-F238E27FC236}">
                <a16:creationId xmlns:a16="http://schemas.microsoft.com/office/drawing/2014/main" id="{2EBA3445-F1FF-4EEB-B2F4-6A8965FE9924}"/>
              </a:ext>
            </a:extLst>
          </p:cNvPr>
          <p:cNvGraphicFramePr>
            <a:graphicFrameLocks noGrp="1"/>
          </p:cNvGraphicFramePr>
          <p:nvPr>
            <p:extLst>
              <p:ext uri="{D42A27DB-BD31-4B8C-83A1-F6EECF244321}">
                <p14:modId xmlns:p14="http://schemas.microsoft.com/office/powerpoint/2010/main" val="2560711169"/>
              </p:ext>
            </p:extLst>
          </p:nvPr>
        </p:nvGraphicFramePr>
        <p:xfrm>
          <a:off x="1506070" y="2022438"/>
          <a:ext cx="10685930" cy="3754420"/>
        </p:xfrm>
        <a:graphic>
          <a:graphicData uri="http://schemas.openxmlformats.org/drawingml/2006/table">
            <a:tbl>
              <a:tblPr firstRow="1" firstCol="1" bandRow="1">
                <a:tableStyleId>{5C22544A-7EE6-4342-B048-85BDC9FD1C3A}</a:tableStyleId>
              </a:tblPr>
              <a:tblGrid>
                <a:gridCol w="2874344">
                  <a:extLst>
                    <a:ext uri="{9D8B030D-6E8A-4147-A177-3AD203B41FA5}">
                      <a16:colId xmlns:a16="http://schemas.microsoft.com/office/drawing/2014/main" val="1805235904"/>
                    </a:ext>
                  </a:extLst>
                </a:gridCol>
                <a:gridCol w="1542889">
                  <a:extLst>
                    <a:ext uri="{9D8B030D-6E8A-4147-A177-3AD203B41FA5}">
                      <a16:colId xmlns:a16="http://schemas.microsoft.com/office/drawing/2014/main" val="2487481753"/>
                    </a:ext>
                  </a:extLst>
                </a:gridCol>
                <a:gridCol w="1994325">
                  <a:extLst>
                    <a:ext uri="{9D8B030D-6E8A-4147-A177-3AD203B41FA5}">
                      <a16:colId xmlns:a16="http://schemas.microsoft.com/office/drawing/2014/main" val="571350431"/>
                    </a:ext>
                  </a:extLst>
                </a:gridCol>
                <a:gridCol w="2137186">
                  <a:extLst>
                    <a:ext uri="{9D8B030D-6E8A-4147-A177-3AD203B41FA5}">
                      <a16:colId xmlns:a16="http://schemas.microsoft.com/office/drawing/2014/main" val="3245609013"/>
                    </a:ext>
                  </a:extLst>
                </a:gridCol>
                <a:gridCol w="2137186">
                  <a:extLst>
                    <a:ext uri="{9D8B030D-6E8A-4147-A177-3AD203B41FA5}">
                      <a16:colId xmlns:a16="http://schemas.microsoft.com/office/drawing/2014/main" val="3206740590"/>
                    </a:ext>
                  </a:extLst>
                </a:gridCol>
              </a:tblGrid>
              <a:tr h="750884">
                <a:tc>
                  <a:txBody>
                    <a:bodyPr/>
                    <a:lstStyle/>
                    <a:p>
                      <a:pPr marL="0" marR="0" algn="just">
                        <a:spcBef>
                          <a:spcPts val="0"/>
                        </a:spcBef>
                        <a:spcAft>
                          <a:spcPts val="0"/>
                        </a:spcAft>
                      </a:pPr>
                      <a:r>
                        <a:rPr lang="en-US" sz="2000" dirty="0">
                          <a:effectLst/>
                        </a:rPr>
                        <a:t>Case</a:t>
                      </a:r>
                      <a:endParaRPr lang="en-US" sz="2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Number of trials</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Expected output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Correct output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Percentage</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02747758"/>
                  </a:ext>
                </a:extLst>
              </a:tr>
              <a:tr h="750884">
                <a:tc>
                  <a:txBody>
                    <a:bodyPr/>
                    <a:lstStyle/>
                    <a:p>
                      <a:pPr marL="0" marR="0" algn="just">
                        <a:spcBef>
                          <a:spcPts val="0"/>
                        </a:spcBef>
                        <a:spcAft>
                          <a:spcPts val="0"/>
                        </a:spcAft>
                      </a:pPr>
                      <a:r>
                        <a:rPr lang="en-US" sz="2000">
                          <a:effectLst/>
                        </a:rPr>
                        <a:t>Person in good light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24</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80%</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76754785"/>
                  </a:ext>
                </a:extLst>
              </a:tr>
              <a:tr h="750884">
                <a:tc>
                  <a:txBody>
                    <a:bodyPr/>
                    <a:lstStyle/>
                    <a:p>
                      <a:pPr marL="0" marR="0" algn="just">
                        <a:spcBef>
                          <a:spcPts val="0"/>
                        </a:spcBef>
                        <a:spcAft>
                          <a:spcPts val="0"/>
                        </a:spcAft>
                      </a:pPr>
                      <a:r>
                        <a:rPr lang="en-US" sz="2000">
                          <a:effectLst/>
                        </a:rPr>
                        <a:t>Person in poor light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19</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dirty="0">
                          <a:effectLst/>
                        </a:rPr>
                        <a:t>63.5%</a:t>
                      </a:r>
                      <a:endParaRPr lang="en-US"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1772195"/>
                  </a:ext>
                </a:extLst>
              </a:tr>
              <a:tr h="750884">
                <a:tc>
                  <a:txBody>
                    <a:bodyPr/>
                    <a:lstStyle/>
                    <a:p>
                      <a:pPr marL="0" marR="0" algn="just">
                        <a:spcBef>
                          <a:spcPts val="0"/>
                        </a:spcBef>
                        <a:spcAft>
                          <a:spcPts val="0"/>
                        </a:spcAft>
                      </a:pPr>
                      <a:r>
                        <a:rPr lang="en-US" sz="2000">
                          <a:effectLst/>
                        </a:rPr>
                        <a:t>Driver in car with good light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23</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76.6%</a:t>
                      </a:r>
                      <a:endParaRPr lang="en-US" sz="20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62053314"/>
                  </a:ext>
                </a:extLst>
              </a:tr>
              <a:tr h="750884">
                <a:tc>
                  <a:txBody>
                    <a:bodyPr/>
                    <a:lstStyle/>
                    <a:p>
                      <a:pPr marL="0" marR="0" algn="just">
                        <a:spcBef>
                          <a:spcPts val="0"/>
                        </a:spcBef>
                        <a:spcAft>
                          <a:spcPts val="0"/>
                        </a:spcAft>
                      </a:pPr>
                      <a:r>
                        <a:rPr lang="en-US" sz="2000">
                          <a:effectLst/>
                        </a:rPr>
                        <a:t>Driver in car with poor light</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30</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a:effectLst/>
                        </a:rPr>
                        <a:t>18</a:t>
                      </a:r>
                      <a:endParaRPr lang="en-US" sz="2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spcBef>
                          <a:spcPts val="0"/>
                        </a:spcBef>
                        <a:spcAft>
                          <a:spcPts val="0"/>
                        </a:spcAft>
                      </a:pPr>
                      <a:r>
                        <a:rPr lang="en-US" sz="2000" dirty="0">
                          <a:effectLst/>
                        </a:rPr>
                        <a:t>60%</a:t>
                      </a:r>
                      <a:endParaRPr lang="en-US" sz="20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411689604"/>
                  </a:ext>
                </a:extLst>
              </a:tr>
            </a:tbl>
          </a:graphicData>
        </a:graphic>
      </p:graphicFrame>
      <p:sp>
        <p:nvSpPr>
          <p:cNvPr id="6" name="Rectangle 1">
            <a:extLst>
              <a:ext uri="{FF2B5EF4-FFF2-40B4-BE49-F238E27FC236}">
                <a16:creationId xmlns:a16="http://schemas.microsoft.com/office/drawing/2014/main" id="{F020C9C8-AA2D-490E-91C0-98DAFF3D7B6E}"/>
              </a:ext>
            </a:extLst>
          </p:cNvPr>
          <p:cNvSpPr>
            <a:spLocks noChangeArrowheads="1"/>
          </p:cNvSpPr>
          <p:nvPr/>
        </p:nvSpPr>
        <p:spPr bwMode="auto">
          <a:xfrm>
            <a:off x="4429481" y="5994763"/>
            <a:ext cx="776251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overall accuracy is 70%</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1974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7F176D3F-7D4B-44E7-88E2-9F08ED9FC745}"/>
              </a:ext>
            </a:extLst>
          </p:cNvPr>
          <p:cNvSpPr txBox="1">
            <a:spLocks/>
          </p:cNvSpPr>
          <p:nvPr/>
        </p:nvSpPr>
        <p:spPr>
          <a:xfrm>
            <a:off x="1451728" y="355054"/>
            <a:ext cx="10206872" cy="1021924"/>
          </a:xfrm>
          <a:prstGeom prst="rect">
            <a:avLst/>
          </a:prstGeom>
        </p:spPr>
        <p:txBody>
          <a:bodyPr wrap="square"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Conclusion</a:t>
            </a:r>
          </a:p>
        </p:txBody>
      </p:sp>
      <p:sp>
        <p:nvSpPr>
          <p:cNvPr id="3" name="Text Placeholder 9">
            <a:extLst>
              <a:ext uri="{FF2B5EF4-FFF2-40B4-BE49-F238E27FC236}">
                <a16:creationId xmlns:a16="http://schemas.microsoft.com/office/drawing/2014/main" id="{0230851C-8D55-4D8B-9CF9-F636B3EA8B74}"/>
              </a:ext>
            </a:extLst>
          </p:cNvPr>
          <p:cNvSpPr txBox="1">
            <a:spLocks/>
          </p:cNvSpPr>
          <p:nvPr/>
        </p:nvSpPr>
        <p:spPr>
          <a:xfrm>
            <a:off x="1451728" y="1645920"/>
            <a:ext cx="10740272" cy="5212080"/>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rgbClr val="00B0F0"/>
              </a:buClr>
            </a:pPr>
            <a:r>
              <a:rPr lang="en-US" sz="2800" dirty="0"/>
              <a:t>Driver Drowsiness Detection project aims to save as many lives as possible on the road.</a:t>
            </a:r>
          </a:p>
          <a:p>
            <a:pPr>
              <a:buClr>
                <a:srgbClr val="00B0F0"/>
              </a:buClr>
            </a:pPr>
            <a:r>
              <a:rPr lang="en-US" sz="2800" dirty="0"/>
              <a:t>Using laptop or mobile camera to capture a live video of the driver.</a:t>
            </a:r>
          </a:p>
          <a:p>
            <a:pPr>
              <a:buClr>
                <a:srgbClr val="00B0F0"/>
              </a:buClr>
            </a:pPr>
            <a:r>
              <a:rPr lang="en-US" sz="2800" dirty="0"/>
              <a:t>Extracts the drivers’ face and its key features.</a:t>
            </a:r>
          </a:p>
          <a:p>
            <a:pPr>
              <a:buClr>
                <a:srgbClr val="00B0F0"/>
              </a:buClr>
            </a:pPr>
            <a:r>
              <a:rPr lang="en-US" sz="2800" dirty="0"/>
              <a:t>Eyes classification.</a:t>
            </a:r>
          </a:p>
          <a:p>
            <a:pPr>
              <a:buClr>
                <a:srgbClr val="00B0F0"/>
              </a:buClr>
            </a:pPr>
            <a:r>
              <a:rPr lang="en-US" sz="2800" dirty="0"/>
              <a:t>Eyes are closed for 5 frames </a:t>
            </a:r>
            <a:r>
              <a:rPr lang="en-US" sz="2800" dirty="0">
                <a:latin typeface="Times New Roman" panose="02020603050405020304" pitchFamily="18" charset="0"/>
                <a:cs typeface="Times New Roman" panose="02020603050405020304" pitchFamily="18" charset="0"/>
              </a:rPr>
              <a:t>→ play alert sound.</a:t>
            </a:r>
            <a:endParaRPr lang="en-US" sz="2800" dirty="0"/>
          </a:p>
        </p:txBody>
      </p:sp>
    </p:spTree>
    <p:extLst>
      <p:ext uri="{BB962C8B-B14F-4D97-AF65-F5344CB8AC3E}">
        <p14:creationId xmlns:p14="http://schemas.microsoft.com/office/powerpoint/2010/main" val="31251000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1AC45AA3-6380-425B-89EB-6F8E46DB7743}"/>
              </a:ext>
            </a:extLst>
          </p:cNvPr>
          <p:cNvSpPr txBox="1">
            <a:spLocks/>
          </p:cNvSpPr>
          <p:nvPr/>
        </p:nvSpPr>
        <p:spPr>
          <a:xfrm>
            <a:off x="1451728" y="355054"/>
            <a:ext cx="10206872" cy="1021924"/>
          </a:xfrm>
          <a:prstGeom prst="rect">
            <a:avLst/>
          </a:prstGeom>
        </p:spPr>
        <p:txBody>
          <a:bodyPr wrap="square"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Final Product</a:t>
            </a:r>
          </a:p>
        </p:txBody>
      </p:sp>
      <p:pic>
        <p:nvPicPr>
          <p:cNvPr id="3" name="VID-20210709-WA0006">
            <a:hlinkClick r:id="" action="ppaction://media"/>
            <a:extLst>
              <a:ext uri="{FF2B5EF4-FFF2-40B4-BE49-F238E27FC236}">
                <a16:creationId xmlns:a16="http://schemas.microsoft.com/office/drawing/2014/main" id="{CABF26CD-E08C-4255-9BA3-87C30C8054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91061" y="1309743"/>
            <a:ext cx="9753600" cy="4983163"/>
          </a:xfrm>
          <a:prstGeom prst="rect">
            <a:avLst/>
          </a:prstGeom>
        </p:spPr>
      </p:pic>
    </p:spTree>
    <p:extLst>
      <p:ext uri="{BB962C8B-B14F-4D97-AF65-F5344CB8AC3E}">
        <p14:creationId xmlns:p14="http://schemas.microsoft.com/office/powerpoint/2010/main" val="22847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ADF0DC27-A677-490B-9ABB-0DD7340CC131}"/>
              </a:ext>
            </a:extLst>
          </p:cNvPr>
          <p:cNvSpPr txBox="1">
            <a:spLocks/>
          </p:cNvSpPr>
          <p:nvPr/>
        </p:nvSpPr>
        <p:spPr>
          <a:xfrm>
            <a:off x="1451728" y="532168"/>
            <a:ext cx="10206872" cy="1021924"/>
          </a:xfrm>
          <a:prstGeom prst="rect">
            <a:avLst/>
          </a:prstGeom>
        </p:spPr>
        <p:txBody>
          <a:bodyPr wrap="square"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Future Work</a:t>
            </a:r>
          </a:p>
        </p:txBody>
      </p:sp>
      <p:sp>
        <p:nvSpPr>
          <p:cNvPr id="3" name="Text Placeholder 9">
            <a:extLst>
              <a:ext uri="{FF2B5EF4-FFF2-40B4-BE49-F238E27FC236}">
                <a16:creationId xmlns:a16="http://schemas.microsoft.com/office/drawing/2014/main" id="{1644FBC2-1A58-4673-8653-082DF728947B}"/>
              </a:ext>
            </a:extLst>
          </p:cNvPr>
          <p:cNvSpPr txBox="1">
            <a:spLocks/>
          </p:cNvSpPr>
          <p:nvPr/>
        </p:nvSpPr>
        <p:spPr>
          <a:xfrm>
            <a:off x="1451728" y="2000922"/>
            <a:ext cx="9861498" cy="3992573"/>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Clr>
                <a:srgbClr val="00B0F0"/>
              </a:buClr>
            </a:pPr>
            <a:r>
              <a:rPr lang="en-US" sz="2800" dirty="0"/>
              <a:t>Infrared Camera integration to the system to improve detection and classification in poor lighting condition.</a:t>
            </a:r>
          </a:p>
          <a:p>
            <a:pPr>
              <a:buClr>
                <a:srgbClr val="00B0F0"/>
              </a:buClr>
            </a:pPr>
            <a:r>
              <a:rPr lang="en-US" sz="2800" dirty="0"/>
              <a:t>Additional functionality to deal with the case when the driver’s face moves and disappears from the camera view.</a:t>
            </a:r>
          </a:p>
          <a:p>
            <a:pPr>
              <a:buClr>
                <a:srgbClr val="00B0F0"/>
              </a:buClr>
            </a:pPr>
            <a:r>
              <a:rPr lang="en-US" sz="2800" dirty="0"/>
              <a:t>Mobile Application development</a:t>
            </a:r>
          </a:p>
        </p:txBody>
      </p:sp>
    </p:spTree>
    <p:extLst>
      <p:ext uri="{BB962C8B-B14F-4D97-AF65-F5344CB8AC3E}">
        <p14:creationId xmlns:p14="http://schemas.microsoft.com/office/powerpoint/2010/main" val="3348817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316C1-5F9B-4143-A7EB-76503950074E}"/>
              </a:ext>
            </a:extLst>
          </p:cNvPr>
          <p:cNvSpPr txBox="1">
            <a:spLocks/>
          </p:cNvSpPr>
          <p:nvPr/>
        </p:nvSpPr>
        <p:spPr>
          <a:xfrm>
            <a:off x="1517714" y="308430"/>
            <a:ext cx="10185335"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Demo: Real-time Experiment!</a:t>
            </a:r>
          </a:p>
        </p:txBody>
      </p:sp>
      <p:pic>
        <p:nvPicPr>
          <p:cNvPr id="3" name="VID-20210524-WA0012">
            <a:hlinkClick r:id="" action="ppaction://media"/>
            <a:extLst>
              <a:ext uri="{FF2B5EF4-FFF2-40B4-BE49-F238E27FC236}">
                <a16:creationId xmlns:a16="http://schemas.microsoft.com/office/drawing/2014/main" id="{1DF49D07-DD28-4E1D-861E-85B0AE5591B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04423" y="1696874"/>
            <a:ext cx="11214100" cy="4714875"/>
          </a:xfrm>
          <a:prstGeom prst="rect">
            <a:avLst/>
          </a:prstGeom>
        </p:spPr>
      </p:pic>
    </p:spTree>
    <p:extLst>
      <p:ext uri="{BB962C8B-B14F-4D97-AF65-F5344CB8AC3E}">
        <p14:creationId xmlns:p14="http://schemas.microsoft.com/office/powerpoint/2010/main" val="228371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5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ADF0DC27-A677-490B-9ABB-0DD7340CC131}"/>
              </a:ext>
            </a:extLst>
          </p:cNvPr>
          <p:cNvSpPr txBox="1">
            <a:spLocks/>
          </p:cNvSpPr>
          <p:nvPr/>
        </p:nvSpPr>
        <p:spPr>
          <a:xfrm>
            <a:off x="1451728" y="532168"/>
            <a:ext cx="10206872" cy="1021924"/>
          </a:xfrm>
          <a:prstGeom prst="rect">
            <a:avLst/>
          </a:prstGeom>
        </p:spPr>
        <p:txBody>
          <a:bodyPr wrap="square"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 References</a:t>
            </a:r>
          </a:p>
        </p:txBody>
      </p:sp>
      <p:sp>
        <p:nvSpPr>
          <p:cNvPr id="3" name="Text Placeholder 9">
            <a:extLst>
              <a:ext uri="{FF2B5EF4-FFF2-40B4-BE49-F238E27FC236}">
                <a16:creationId xmlns:a16="http://schemas.microsoft.com/office/drawing/2014/main" id="{1644FBC2-1A58-4673-8653-082DF728947B}"/>
              </a:ext>
            </a:extLst>
          </p:cNvPr>
          <p:cNvSpPr txBox="1">
            <a:spLocks/>
          </p:cNvSpPr>
          <p:nvPr/>
        </p:nvSpPr>
        <p:spPr>
          <a:xfrm>
            <a:off x="1451728" y="2000922"/>
            <a:ext cx="9861498" cy="3992573"/>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1800" b="0" i="0" u="none" strike="noStrike" baseline="0" dirty="0">
                <a:solidFill>
                  <a:srgbClr val="000000"/>
                </a:solidFill>
                <a:latin typeface="Times New Roman" panose="02020603050405020304" pitchFamily="18" charset="0"/>
              </a:rPr>
              <a:t>Owens Justin M., Dingus Thomas A., Guo Feng, Fang </a:t>
            </a:r>
            <a:r>
              <a:rPr lang="en-US" sz="1800" b="0" i="0" u="none" strike="noStrike" baseline="0" dirty="0" err="1">
                <a:solidFill>
                  <a:srgbClr val="000000"/>
                </a:solidFill>
                <a:latin typeface="Times New Roman" panose="02020603050405020304" pitchFamily="18" charset="0"/>
              </a:rPr>
              <a:t>Youjia</a:t>
            </a:r>
            <a:r>
              <a:rPr lang="en-US" sz="1800" b="0" i="0" u="none" strike="noStrike" baseline="0" dirty="0">
                <a:solidFill>
                  <a:srgbClr val="000000"/>
                </a:solidFill>
                <a:latin typeface="Times New Roman" panose="02020603050405020304" pitchFamily="18" charset="0"/>
              </a:rPr>
              <a:t>, Miguel Perez, Julie </a:t>
            </a:r>
            <a:r>
              <a:rPr lang="en-US" sz="1800" b="0" i="0" u="none" strike="noStrike" baseline="0" dirty="0" err="1">
                <a:solidFill>
                  <a:srgbClr val="000000"/>
                </a:solidFill>
                <a:latin typeface="Times New Roman" panose="02020603050405020304" pitchFamily="18" charset="0"/>
              </a:rPr>
              <a:t>McClafferty</a:t>
            </a:r>
            <a:r>
              <a:rPr lang="en-US" sz="1800" b="0" i="0" u="none" strike="noStrike" baseline="0" dirty="0">
                <a:solidFill>
                  <a:srgbClr val="000000"/>
                </a:solidFill>
                <a:latin typeface="Times New Roman" panose="02020603050405020304" pitchFamily="18" charset="0"/>
              </a:rPr>
              <a:t>, Brian </a:t>
            </a:r>
            <a:r>
              <a:rPr lang="en-US" sz="1800" b="0" i="0" u="none" strike="noStrike" baseline="0" dirty="0" err="1">
                <a:solidFill>
                  <a:srgbClr val="000000"/>
                </a:solidFill>
                <a:latin typeface="Times New Roman" panose="02020603050405020304" pitchFamily="18" charset="0"/>
              </a:rPr>
              <a:t>Tefft</a:t>
            </a:r>
            <a:r>
              <a:rPr lang="en-US" sz="1800" b="0" i="0" u="none" strike="noStrike" baseline="0" dirty="0">
                <a:solidFill>
                  <a:srgbClr val="000000"/>
                </a:solidFill>
                <a:latin typeface="Times New Roman" panose="02020603050405020304" pitchFamily="18" charset="0"/>
              </a:rPr>
              <a:t>, "Prevalence of Drowsy Driving Crashes: Estimates from a Large-Scale Naturalistic Driving Study," February 2018. [Online]. Available: https://aaafoundation.org/prevalence-drowsy-driving-crashes-estimates-large-scale-naturalistic-driving-study/.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National Center for Statistics and Analysis, "Overview of motor vehicle crashes in 2019," National Highway Traffic Safety Administration, USA, December 2020.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Y. </a:t>
            </a:r>
            <a:r>
              <a:rPr lang="en-US" sz="1800" b="0" i="0" u="none" strike="noStrike" baseline="0" dirty="0" err="1">
                <a:solidFill>
                  <a:srgbClr val="000000"/>
                </a:solidFill>
                <a:latin typeface="Times New Roman" panose="02020603050405020304" pitchFamily="18" charset="0"/>
              </a:rPr>
              <a:t>Bengio</a:t>
            </a:r>
            <a:r>
              <a:rPr lang="en-US" sz="1800" b="0" i="0" u="none" strike="noStrike" baseline="0" dirty="0">
                <a:solidFill>
                  <a:srgbClr val="000000"/>
                </a:solidFill>
                <a:latin typeface="Times New Roman" panose="02020603050405020304" pitchFamily="18" charset="0"/>
              </a:rPr>
              <a:t>, "Facial </a:t>
            </a:r>
            <a:r>
              <a:rPr lang="en-US" sz="1800" b="0" i="0" u="none" strike="noStrike" baseline="0" dirty="0" err="1">
                <a:solidFill>
                  <a:srgbClr val="000000"/>
                </a:solidFill>
                <a:latin typeface="Times New Roman" panose="02020603050405020304" pitchFamily="18" charset="0"/>
              </a:rPr>
              <a:t>Keypoints</a:t>
            </a:r>
            <a:r>
              <a:rPr lang="en-US" sz="1800" b="0" i="0" u="none" strike="noStrike" baseline="0" dirty="0">
                <a:solidFill>
                  <a:srgbClr val="000000"/>
                </a:solidFill>
                <a:latin typeface="Times New Roman" panose="02020603050405020304" pitchFamily="18" charset="0"/>
              </a:rPr>
              <a:t> Detection," Kaggle, July 2013. [Online]. Available: https://www.kaggle.com/c/facial-keypoints-detection/data. 	</a:t>
            </a:r>
          </a:p>
          <a:p>
            <a:endParaRPr lang="en-US"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911376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4E4D4-145E-4BEE-B83D-5869FB3A69CE}"/>
              </a:ext>
            </a:extLst>
          </p:cNvPr>
          <p:cNvSpPr>
            <a:spLocks noGrp="1"/>
          </p:cNvSpPr>
          <p:nvPr>
            <p:ph idx="1"/>
          </p:nvPr>
        </p:nvSpPr>
        <p:spPr>
          <a:xfrm>
            <a:off x="1484310" y="1131217"/>
            <a:ext cx="10018713" cy="4659984"/>
          </a:xfrm>
        </p:spPr>
        <p:txBody>
          <a:bodyPr>
            <a:normAutofit/>
          </a:bodyPr>
          <a:lstStyle/>
          <a:p>
            <a:pPr marL="0" indent="0" algn="ctr">
              <a:buNone/>
            </a:pPr>
            <a:r>
              <a:rPr lang="en-US" sz="7200" b="1" dirty="0">
                <a:solidFill>
                  <a:schemeClr val="accent2">
                    <a:lumMod val="75000"/>
                  </a:schemeClr>
                </a:solidFill>
              </a:rPr>
              <a:t>Questions?</a:t>
            </a:r>
          </a:p>
        </p:txBody>
      </p:sp>
    </p:spTree>
    <p:extLst>
      <p:ext uri="{BB962C8B-B14F-4D97-AF65-F5344CB8AC3E}">
        <p14:creationId xmlns:p14="http://schemas.microsoft.com/office/powerpoint/2010/main" val="1393879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E4E4D4-145E-4BEE-B83D-5869FB3A69CE}"/>
              </a:ext>
            </a:extLst>
          </p:cNvPr>
          <p:cNvSpPr>
            <a:spLocks noGrp="1"/>
          </p:cNvSpPr>
          <p:nvPr>
            <p:ph idx="1"/>
          </p:nvPr>
        </p:nvSpPr>
        <p:spPr>
          <a:xfrm>
            <a:off x="1484310" y="1131217"/>
            <a:ext cx="10018713" cy="4659984"/>
          </a:xfrm>
        </p:spPr>
        <p:txBody>
          <a:bodyPr>
            <a:normAutofit/>
          </a:bodyPr>
          <a:lstStyle/>
          <a:p>
            <a:pPr marL="0" indent="0" algn="ctr">
              <a:buNone/>
            </a:pPr>
            <a:r>
              <a:rPr lang="en-US" sz="7200" b="1" dirty="0">
                <a:solidFill>
                  <a:schemeClr val="accent2">
                    <a:lumMod val="75000"/>
                  </a:schemeClr>
                </a:solidFill>
              </a:rPr>
              <a:t>Thank you</a:t>
            </a:r>
          </a:p>
        </p:txBody>
      </p:sp>
    </p:spTree>
    <p:extLst>
      <p:ext uri="{BB962C8B-B14F-4D97-AF65-F5344CB8AC3E}">
        <p14:creationId xmlns:p14="http://schemas.microsoft.com/office/powerpoint/2010/main" val="3675818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A745089-7F4E-4F4C-9BD0-A1DB7A75656E}"/>
              </a:ext>
            </a:extLst>
          </p:cNvPr>
          <p:cNvSpPr txBox="1">
            <a:spLocks/>
          </p:cNvSpPr>
          <p:nvPr/>
        </p:nvSpPr>
        <p:spPr>
          <a:xfrm>
            <a:off x="1451728" y="542925"/>
            <a:ext cx="10206872" cy="1021924"/>
          </a:xfrm>
          <a:prstGeom prst="rect">
            <a:avLst/>
          </a:prstGeom>
        </p:spPr>
        <p:txBody>
          <a:bodyPr wrap="square"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Introduction</a:t>
            </a:r>
          </a:p>
        </p:txBody>
      </p:sp>
      <p:pic>
        <p:nvPicPr>
          <p:cNvPr id="6" name="Picture 5" descr="Graphical user interface, text&#10;&#10;Description automatically generated">
            <a:extLst>
              <a:ext uri="{FF2B5EF4-FFF2-40B4-BE49-F238E27FC236}">
                <a16:creationId xmlns:a16="http://schemas.microsoft.com/office/drawing/2014/main" id="{F3516F29-8FAE-4D23-BB5F-EE913954189C}"/>
              </a:ext>
            </a:extLst>
          </p:cNvPr>
          <p:cNvPicPr>
            <a:picLocks noChangeAspect="1"/>
          </p:cNvPicPr>
          <p:nvPr/>
        </p:nvPicPr>
        <p:blipFill>
          <a:blip r:embed="rId2"/>
          <a:stretch>
            <a:fillRect/>
          </a:stretch>
        </p:blipFill>
        <p:spPr>
          <a:xfrm>
            <a:off x="6835790" y="2530292"/>
            <a:ext cx="5096672" cy="3306094"/>
          </a:xfrm>
          <a:prstGeom prst="rect">
            <a:avLst/>
          </a:prstGeom>
          <a:noFill/>
        </p:spPr>
      </p:pic>
      <p:pic>
        <p:nvPicPr>
          <p:cNvPr id="7" name="Content Placeholder 5" descr="Graphical user interface&#10;&#10;Description automatically generated">
            <a:extLst>
              <a:ext uri="{FF2B5EF4-FFF2-40B4-BE49-F238E27FC236}">
                <a16:creationId xmlns:a16="http://schemas.microsoft.com/office/drawing/2014/main" id="{48C22B17-D151-4C10-842D-138E8EEF1E8E}"/>
              </a:ext>
            </a:extLst>
          </p:cNvPr>
          <p:cNvPicPr>
            <a:picLocks noChangeAspect="1"/>
          </p:cNvPicPr>
          <p:nvPr/>
        </p:nvPicPr>
        <p:blipFill>
          <a:blip r:embed="rId3"/>
          <a:stretch>
            <a:fillRect/>
          </a:stretch>
        </p:blipFill>
        <p:spPr>
          <a:xfrm>
            <a:off x="1370389" y="2530292"/>
            <a:ext cx="5184775" cy="3306094"/>
          </a:xfrm>
          <a:prstGeom prst="rect">
            <a:avLst/>
          </a:prstGeom>
        </p:spPr>
      </p:pic>
      <p:sp>
        <p:nvSpPr>
          <p:cNvPr id="8" name="TextBox 7">
            <a:extLst>
              <a:ext uri="{FF2B5EF4-FFF2-40B4-BE49-F238E27FC236}">
                <a16:creationId xmlns:a16="http://schemas.microsoft.com/office/drawing/2014/main" id="{9007625C-99E2-4C0D-8ED2-17B3F06FC9E5}"/>
              </a:ext>
            </a:extLst>
          </p:cNvPr>
          <p:cNvSpPr txBox="1"/>
          <p:nvPr/>
        </p:nvSpPr>
        <p:spPr>
          <a:xfrm>
            <a:off x="4112599" y="1755183"/>
            <a:ext cx="3892412" cy="584775"/>
          </a:xfrm>
          <a:prstGeom prst="rect">
            <a:avLst/>
          </a:prstGeom>
          <a:noFill/>
        </p:spPr>
        <p:txBody>
          <a:bodyPr wrap="none" rtlCol="0">
            <a:spAutoFit/>
          </a:bodyPr>
          <a:lstStyle/>
          <a:p>
            <a:r>
              <a:rPr lang="en-US" sz="3200" i="0" dirty="0">
                <a:effectLst/>
                <a:latin typeface="Roboto"/>
              </a:rPr>
              <a:t>Drowsy driving kills </a:t>
            </a:r>
            <a:endParaRPr lang="en-US" sz="3200" dirty="0"/>
          </a:p>
        </p:txBody>
      </p:sp>
    </p:spTree>
    <p:extLst>
      <p:ext uri="{BB962C8B-B14F-4D97-AF65-F5344CB8AC3E}">
        <p14:creationId xmlns:p14="http://schemas.microsoft.com/office/powerpoint/2010/main" val="798844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932E82AF-CD55-4AC7-B0AF-D547D0DFCDD1}"/>
              </a:ext>
            </a:extLst>
          </p:cNvPr>
          <p:cNvSpPr txBox="1">
            <a:spLocks/>
          </p:cNvSpPr>
          <p:nvPr/>
        </p:nvSpPr>
        <p:spPr>
          <a:xfrm>
            <a:off x="1451728" y="532168"/>
            <a:ext cx="10206872" cy="1021924"/>
          </a:xfrm>
          <a:prstGeom prst="rect">
            <a:avLst/>
          </a:prstGeom>
        </p:spPr>
        <p:txBody>
          <a:bodyPr wrap="square"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Problem Definition</a:t>
            </a:r>
          </a:p>
        </p:txBody>
      </p:sp>
      <p:sp>
        <p:nvSpPr>
          <p:cNvPr id="3" name="Text Placeholder 9">
            <a:extLst>
              <a:ext uri="{FF2B5EF4-FFF2-40B4-BE49-F238E27FC236}">
                <a16:creationId xmlns:a16="http://schemas.microsoft.com/office/drawing/2014/main" id="{2D8C1765-083A-410C-BAE9-6378B15093C2}"/>
              </a:ext>
            </a:extLst>
          </p:cNvPr>
          <p:cNvSpPr txBox="1">
            <a:spLocks/>
          </p:cNvSpPr>
          <p:nvPr/>
        </p:nvSpPr>
        <p:spPr>
          <a:xfrm>
            <a:off x="1451728" y="2011680"/>
            <a:ext cx="8973821" cy="4078402"/>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Car accidents are globally the 9th cause of death.</a:t>
            </a:r>
          </a:p>
          <a:p>
            <a:r>
              <a:rPr lang="en-US" sz="2800" dirty="0"/>
              <a:t>Statistics have shown that over 20% of accidents are due to drowsy.</a:t>
            </a:r>
          </a:p>
          <a:p>
            <a:r>
              <a:rPr lang="en-US" sz="2800" dirty="0"/>
              <a:t>Fatigue factors: sleep deprivation due to taking care of newborn baby, job stress, staying late with friends and medication.</a:t>
            </a:r>
          </a:p>
          <a:p>
            <a:endParaRPr lang="en-US" dirty="0"/>
          </a:p>
        </p:txBody>
      </p:sp>
    </p:spTree>
    <p:extLst>
      <p:ext uri="{BB962C8B-B14F-4D97-AF65-F5344CB8AC3E}">
        <p14:creationId xmlns:p14="http://schemas.microsoft.com/office/powerpoint/2010/main" val="205671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93F10F17-C679-4CC4-B744-53ABC988F382}"/>
              </a:ext>
            </a:extLst>
          </p:cNvPr>
          <p:cNvSpPr txBox="1">
            <a:spLocks/>
          </p:cNvSpPr>
          <p:nvPr/>
        </p:nvSpPr>
        <p:spPr>
          <a:xfrm>
            <a:off x="1451728" y="542925"/>
            <a:ext cx="10206872" cy="1021924"/>
          </a:xfrm>
          <a:prstGeom prst="rect">
            <a:avLst/>
          </a:prstGeom>
        </p:spPr>
        <p:txBody>
          <a:bodyPr wrap="square"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a:solidFill>
                  <a:schemeClr val="accent2">
                    <a:lumMod val="75000"/>
                  </a:schemeClr>
                </a:solidFill>
              </a:rPr>
              <a:t>Motivation</a:t>
            </a:r>
            <a:endParaRPr lang="en-US" sz="4800" b="1" dirty="0">
              <a:solidFill>
                <a:schemeClr val="accent2">
                  <a:lumMod val="75000"/>
                </a:schemeClr>
              </a:solidFill>
            </a:endParaRPr>
          </a:p>
        </p:txBody>
      </p:sp>
      <p:sp>
        <p:nvSpPr>
          <p:cNvPr id="3" name="Text Placeholder 9">
            <a:extLst>
              <a:ext uri="{FF2B5EF4-FFF2-40B4-BE49-F238E27FC236}">
                <a16:creationId xmlns:a16="http://schemas.microsoft.com/office/drawing/2014/main" id="{2CF20E18-2E6F-49C5-B31D-C49E502A2A6B}"/>
              </a:ext>
            </a:extLst>
          </p:cNvPr>
          <p:cNvSpPr txBox="1">
            <a:spLocks/>
          </p:cNvSpPr>
          <p:nvPr/>
        </p:nvSpPr>
        <p:spPr>
          <a:xfrm>
            <a:off x="1451728" y="2275840"/>
            <a:ext cx="8211820" cy="4039235"/>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endParaRPr lang="en-US" sz="1800" dirty="0"/>
          </a:p>
        </p:txBody>
      </p:sp>
      <p:sp>
        <p:nvSpPr>
          <p:cNvPr id="4" name="Text Placeholder 9">
            <a:extLst>
              <a:ext uri="{FF2B5EF4-FFF2-40B4-BE49-F238E27FC236}">
                <a16:creationId xmlns:a16="http://schemas.microsoft.com/office/drawing/2014/main" id="{4BBBBEDC-2DD3-4F6E-8663-657A8B3FF94F}"/>
              </a:ext>
            </a:extLst>
          </p:cNvPr>
          <p:cNvSpPr txBox="1">
            <a:spLocks/>
          </p:cNvSpPr>
          <p:nvPr/>
        </p:nvSpPr>
        <p:spPr>
          <a:xfrm>
            <a:off x="1451728" y="2560320"/>
            <a:ext cx="8973821" cy="3529762"/>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Using computer and Artificial intelligence to </a:t>
            </a:r>
            <a:r>
              <a:rPr lang="en-US" sz="2800" b="1" dirty="0"/>
              <a:t>Save lives</a:t>
            </a:r>
            <a:r>
              <a:rPr lang="en-US" sz="2800" dirty="0"/>
              <a:t>.</a:t>
            </a:r>
          </a:p>
          <a:p>
            <a:r>
              <a:rPr lang="en-US" sz="2800" dirty="0"/>
              <a:t>Curbing the danger of drowsy drivers on the road.</a:t>
            </a:r>
          </a:p>
          <a:p>
            <a:r>
              <a:rPr lang="en-US" sz="2800" dirty="0"/>
              <a:t>Developing a software that can be available to everyone.</a:t>
            </a:r>
            <a:endParaRPr lang="en-US" dirty="0"/>
          </a:p>
        </p:txBody>
      </p:sp>
    </p:spTree>
    <p:extLst>
      <p:ext uri="{BB962C8B-B14F-4D97-AF65-F5344CB8AC3E}">
        <p14:creationId xmlns:p14="http://schemas.microsoft.com/office/powerpoint/2010/main" val="828136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932E82AF-CD55-4AC7-B0AF-D547D0DFCDD1}"/>
              </a:ext>
            </a:extLst>
          </p:cNvPr>
          <p:cNvSpPr txBox="1">
            <a:spLocks/>
          </p:cNvSpPr>
          <p:nvPr/>
        </p:nvSpPr>
        <p:spPr>
          <a:xfrm>
            <a:off x="1451728" y="542925"/>
            <a:ext cx="10206872" cy="1021924"/>
          </a:xfrm>
          <a:prstGeom prst="rect">
            <a:avLst/>
          </a:prstGeom>
        </p:spPr>
        <p:txBody>
          <a:bodyPr wrap="square"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Objective</a:t>
            </a:r>
          </a:p>
        </p:txBody>
      </p:sp>
      <p:sp>
        <p:nvSpPr>
          <p:cNvPr id="3" name="Text Placeholder 9">
            <a:extLst>
              <a:ext uri="{FF2B5EF4-FFF2-40B4-BE49-F238E27FC236}">
                <a16:creationId xmlns:a16="http://schemas.microsoft.com/office/drawing/2014/main" id="{2D8C1765-083A-410C-BAE9-6378B15093C2}"/>
              </a:ext>
            </a:extLst>
          </p:cNvPr>
          <p:cNvSpPr txBox="1">
            <a:spLocks/>
          </p:cNvSpPr>
          <p:nvPr/>
        </p:nvSpPr>
        <p:spPr>
          <a:xfrm>
            <a:off x="1451728" y="2011679"/>
            <a:ext cx="8973821" cy="4733365"/>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Building a real-time Driver Drowsiness Detection software to help the drivers stay awake while driving.</a:t>
            </a:r>
          </a:p>
          <a:p>
            <a:r>
              <a:rPr lang="en-US" sz="2800" dirty="0"/>
              <a:t>Tracking the driver eyes.</a:t>
            </a:r>
          </a:p>
          <a:p>
            <a:r>
              <a:rPr lang="en-US" sz="2800" dirty="0"/>
              <a:t>Detect if his eyes are closed or open.</a:t>
            </a:r>
          </a:p>
          <a:p>
            <a:r>
              <a:rPr lang="en-US" sz="2800" dirty="0"/>
              <a:t>Detect if he is alert or drowsy.</a:t>
            </a:r>
          </a:p>
          <a:p>
            <a:endParaRPr lang="en-US" sz="2800" dirty="0"/>
          </a:p>
          <a:p>
            <a:endParaRPr lang="en-US" sz="2800" dirty="0"/>
          </a:p>
          <a:p>
            <a:endParaRPr lang="en-US" sz="2800" dirty="0"/>
          </a:p>
          <a:p>
            <a:endParaRPr lang="en-US" sz="2800" dirty="0"/>
          </a:p>
        </p:txBody>
      </p:sp>
    </p:spTree>
    <p:extLst>
      <p:ext uri="{BB962C8B-B14F-4D97-AF65-F5344CB8AC3E}">
        <p14:creationId xmlns:p14="http://schemas.microsoft.com/office/powerpoint/2010/main" val="16406163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ABDCA27E-D46B-4496-AD08-7CF25ABB0414}"/>
              </a:ext>
            </a:extLst>
          </p:cNvPr>
          <p:cNvSpPr txBox="1">
            <a:spLocks/>
          </p:cNvSpPr>
          <p:nvPr/>
        </p:nvSpPr>
        <p:spPr>
          <a:xfrm>
            <a:off x="1514015" y="114475"/>
            <a:ext cx="10206872" cy="1021924"/>
          </a:xfrm>
          <a:prstGeom prst="rect">
            <a:avLst/>
          </a:prstGeom>
        </p:spPr>
        <p:txBody>
          <a:bodyPr wrap="square" anchor="t">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800" b="1" dirty="0">
                <a:solidFill>
                  <a:schemeClr val="accent2">
                    <a:lumMod val="75000"/>
                  </a:schemeClr>
                </a:solidFill>
              </a:rPr>
              <a:t>System Architecture</a:t>
            </a:r>
          </a:p>
        </p:txBody>
      </p:sp>
      <p:pic>
        <p:nvPicPr>
          <p:cNvPr id="64" name="Picture 63" descr="Diagram&#10;&#10;Description automatically generated">
            <a:extLst>
              <a:ext uri="{FF2B5EF4-FFF2-40B4-BE49-F238E27FC236}">
                <a16:creationId xmlns:a16="http://schemas.microsoft.com/office/drawing/2014/main" id="{5DE916F5-D2D2-4198-8A57-7A778479A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36399"/>
            <a:ext cx="12234545" cy="5721601"/>
          </a:xfrm>
          <a:prstGeom prst="rect">
            <a:avLst/>
          </a:prstGeom>
        </p:spPr>
      </p:pic>
    </p:spTree>
    <p:extLst>
      <p:ext uri="{BB962C8B-B14F-4D97-AF65-F5344CB8AC3E}">
        <p14:creationId xmlns:p14="http://schemas.microsoft.com/office/powerpoint/2010/main" val="245912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4F10B465-7EB1-4D28-9D75-E8988A15A548}"/>
              </a:ext>
            </a:extLst>
          </p:cNvPr>
          <p:cNvSpPr txBox="1">
            <a:spLocks/>
          </p:cNvSpPr>
          <p:nvPr/>
        </p:nvSpPr>
        <p:spPr>
          <a:xfrm>
            <a:off x="1506070" y="462438"/>
            <a:ext cx="9746129" cy="92333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6000" b="1" dirty="0"/>
              <a:t> </a:t>
            </a:r>
            <a:r>
              <a:rPr lang="en-US" sz="4800" b="1" dirty="0">
                <a:solidFill>
                  <a:schemeClr val="accent2">
                    <a:lumMod val="75000"/>
                  </a:schemeClr>
                </a:solidFill>
              </a:rPr>
              <a:t>Phases Description </a:t>
            </a:r>
          </a:p>
        </p:txBody>
      </p:sp>
      <p:sp>
        <p:nvSpPr>
          <p:cNvPr id="3" name="Text Placeholder 9">
            <a:extLst>
              <a:ext uri="{FF2B5EF4-FFF2-40B4-BE49-F238E27FC236}">
                <a16:creationId xmlns:a16="http://schemas.microsoft.com/office/drawing/2014/main" id="{61BAF938-2472-4018-8C6D-AAA6E485DE50}"/>
              </a:ext>
            </a:extLst>
          </p:cNvPr>
          <p:cNvSpPr txBox="1">
            <a:spLocks/>
          </p:cNvSpPr>
          <p:nvPr/>
        </p:nvSpPr>
        <p:spPr>
          <a:xfrm>
            <a:off x="1506070" y="2699901"/>
            <a:ext cx="8520057" cy="923330"/>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z="2800" dirty="0"/>
              <a:t>Using camera in real time to get the image (frames).</a:t>
            </a:r>
          </a:p>
        </p:txBody>
      </p:sp>
      <p:sp>
        <p:nvSpPr>
          <p:cNvPr id="4" name="Title 6">
            <a:extLst>
              <a:ext uri="{FF2B5EF4-FFF2-40B4-BE49-F238E27FC236}">
                <a16:creationId xmlns:a16="http://schemas.microsoft.com/office/drawing/2014/main" id="{E3055DA7-3497-40F1-91BA-EE5B130909C1}"/>
              </a:ext>
            </a:extLst>
          </p:cNvPr>
          <p:cNvSpPr txBox="1">
            <a:spLocks/>
          </p:cNvSpPr>
          <p:nvPr/>
        </p:nvSpPr>
        <p:spPr>
          <a:xfrm>
            <a:off x="1506070" y="1837287"/>
            <a:ext cx="9949330" cy="5909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mj-lt"/>
                <a:ea typeface="+mj-ea"/>
                <a:cs typeface="+mj-cs"/>
              </a:defRPr>
            </a:lvl1pPr>
          </a:lstStyle>
          <a:p>
            <a:r>
              <a:rPr lang="en-US" sz="3600" dirty="0">
                <a:solidFill>
                  <a:schemeClr val="tx1"/>
                </a:solidFill>
              </a:rPr>
              <a:t>1- Images (frames) acquisition </a:t>
            </a:r>
          </a:p>
        </p:txBody>
      </p:sp>
      <p:sp>
        <p:nvSpPr>
          <p:cNvPr id="5" name="Rectangle: Rounded Corners 4">
            <a:extLst>
              <a:ext uri="{FF2B5EF4-FFF2-40B4-BE49-F238E27FC236}">
                <a16:creationId xmlns:a16="http://schemas.microsoft.com/office/drawing/2014/main" id="{7802C05A-F3D4-46C7-BCBD-26C74724E40E}"/>
              </a:ext>
            </a:extLst>
          </p:cNvPr>
          <p:cNvSpPr/>
          <p:nvPr/>
        </p:nvSpPr>
        <p:spPr>
          <a:xfrm>
            <a:off x="5280215" y="4620975"/>
            <a:ext cx="208280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Video / Camera</a:t>
            </a:r>
          </a:p>
        </p:txBody>
      </p:sp>
      <p:sp>
        <p:nvSpPr>
          <p:cNvPr id="6" name="Rectangle: Rounded Corners 5">
            <a:extLst>
              <a:ext uri="{FF2B5EF4-FFF2-40B4-BE49-F238E27FC236}">
                <a16:creationId xmlns:a16="http://schemas.microsoft.com/office/drawing/2014/main" id="{4FA8AF0D-110B-4853-9F12-605E5A6E6783}"/>
              </a:ext>
            </a:extLst>
          </p:cNvPr>
          <p:cNvSpPr/>
          <p:nvPr/>
        </p:nvSpPr>
        <p:spPr>
          <a:xfrm>
            <a:off x="9691313" y="4620977"/>
            <a:ext cx="2082800" cy="10058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(frame)</a:t>
            </a:r>
          </a:p>
        </p:txBody>
      </p:sp>
      <p:cxnSp>
        <p:nvCxnSpPr>
          <p:cNvPr id="7" name="Straight Arrow Connector 6">
            <a:extLst>
              <a:ext uri="{FF2B5EF4-FFF2-40B4-BE49-F238E27FC236}">
                <a16:creationId xmlns:a16="http://schemas.microsoft.com/office/drawing/2014/main" id="{F2A16138-3C46-4DF0-BB73-F71BAACBC757}"/>
              </a:ext>
            </a:extLst>
          </p:cNvPr>
          <p:cNvCxnSpPr>
            <a:cxnSpLocks/>
            <a:stCxn id="5" idx="3"/>
            <a:endCxn id="6" idx="1"/>
          </p:cNvCxnSpPr>
          <p:nvPr/>
        </p:nvCxnSpPr>
        <p:spPr>
          <a:xfrm>
            <a:off x="7363015" y="5123895"/>
            <a:ext cx="232829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AA408430-97C0-463D-B39C-640DE5DA8FE7}"/>
              </a:ext>
            </a:extLst>
          </p:cNvPr>
          <p:cNvSpPr/>
          <p:nvPr/>
        </p:nvSpPr>
        <p:spPr>
          <a:xfrm>
            <a:off x="8279339" y="4331042"/>
            <a:ext cx="495649" cy="923330"/>
          </a:xfrm>
          <a:prstGeom prst="rect">
            <a:avLst/>
          </a:prstGeom>
          <a:noFill/>
        </p:spPr>
        <p:txBody>
          <a:bodyPr wrap="square" lIns="91440" tIns="45720" rIns="91440" bIns="45720">
            <a:spAutoFit/>
          </a:bodyPr>
          <a:lstStyle/>
          <a:p>
            <a:pPr algn="ctr"/>
            <a:r>
              <a:rPr lang="en-US" sz="5400" b="0" cap="none" spc="0" dirty="0">
                <a:ln w="0"/>
                <a:effectLst>
                  <a:outerShdw blurRad="38100" dist="19050" dir="2700000" algn="tl" rotWithShape="0">
                    <a:schemeClr val="dk1">
                      <a:alpha val="40000"/>
                    </a:schemeClr>
                  </a:outerShdw>
                </a:effectLst>
              </a:rPr>
              <a:t>1</a:t>
            </a:r>
          </a:p>
        </p:txBody>
      </p:sp>
      <p:pic>
        <p:nvPicPr>
          <p:cNvPr id="9" name="Picture 8">
            <a:extLst>
              <a:ext uri="{FF2B5EF4-FFF2-40B4-BE49-F238E27FC236}">
                <a16:creationId xmlns:a16="http://schemas.microsoft.com/office/drawing/2014/main" id="{CFF80046-5926-417C-A5A7-9D2D1064DA0D}"/>
              </a:ext>
            </a:extLst>
          </p:cNvPr>
          <p:cNvPicPr>
            <a:picLocks noChangeAspect="1"/>
          </p:cNvPicPr>
          <p:nvPr/>
        </p:nvPicPr>
        <p:blipFill>
          <a:blip r:embed="rId2"/>
          <a:stretch>
            <a:fillRect/>
          </a:stretch>
        </p:blipFill>
        <p:spPr>
          <a:xfrm>
            <a:off x="1080581" y="3818479"/>
            <a:ext cx="3748406" cy="2120578"/>
          </a:xfrm>
          <a:prstGeom prst="rect">
            <a:avLst/>
          </a:prstGeom>
        </p:spPr>
      </p:pic>
    </p:spTree>
    <p:extLst>
      <p:ext uri="{BB962C8B-B14F-4D97-AF65-F5344CB8AC3E}">
        <p14:creationId xmlns:p14="http://schemas.microsoft.com/office/powerpoint/2010/main" val="25718889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424</TotalTime>
  <Words>1493</Words>
  <Application>Microsoft Office PowerPoint</Application>
  <PresentationFormat>Widescreen</PresentationFormat>
  <Paragraphs>246</Paragraphs>
  <Slides>32</Slides>
  <Notes>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Corbel</vt:lpstr>
      <vt:lpstr>Roboto</vt:lpstr>
      <vt:lpstr>Times New Roman</vt:lpstr>
      <vt:lpstr>Wingdings</vt:lpstr>
      <vt:lpstr>Parallax</vt:lpstr>
      <vt:lpstr>   Driver Drowsiness Detection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Radwa Ayman Mohamed</dc:creator>
  <cp:lastModifiedBy>Radwa Ayman Mohamed</cp:lastModifiedBy>
  <cp:revision>157</cp:revision>
  <dcterms:created xsi:type="dcterms:W3CDTF">2021-07-07T05:35:16Z</dcterms:created>
  <dcterms:modified xsi:type="dcterms:W3CDTF">2021-07-09T12:23:36Z</dcterms:modified>
</cp:coreProperties>
</file>